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124"/>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381" r:id="rId18"/>
    <p:sldId id="274" r:id="rId19"/>
    <p:sldId id="302" r:id="rId20"/>
    <p:sldId id="337" r:id="rId21"/>
    <p:sldId id="336" r:id="rId22"/>
    <p:sldId id="314" r:id="rId23"/>
    <p:sldId id="334" r:id="rId24"/>
    <p:sldId id="317" r:id="rId25"/>
    <p:sldId id="318" r:id="rId26"/>
    <p:sldId id="393" r:id="rId27"/>
    <p:sldId id="394" r:id="rId28"/>
    <p:sldId id="382" r:id="rId29"/>
    <p:sldId id="289" r:id="rId30"/>
    <p:sldId id="395" r:id="rId31"/>
    <p:sldId id="380" r:id="rId32"/>
    <p:sldId id="267" r:id="rId33"/>
    <p:sldId id="383" r:id="rId34"/>
    <p:sldId id="396" r:id="rId35"/>
    <p:sldId id="293" r:id="rId36"/>
    <p:sldId id="324" r:id="rId37"/>
    <p:sldId id="278" r:id="rId38"/>
    <p:sldId id="325" r:id="rId39"/>
    <p:sldId id="326" r:id="rId40"/>
    <p:sldId id="328" r:id="rId41"/>
    <p:sldId id="327" r:id="rId42"/>
    <p:sldId id="329" r:id="rId43"/>
    <p:sldId id="330" r:id="rId44"/>
    <p:sldId id="331" r:id="rId45"/>
    <p:sldId id="335" r:id="rId46"/>
    <p:sldId id="279" r:id="rId47"/>
    <p:sldId id="294" r:id="rId48"/>
    <p:sldId id="295" r:id="rId49"/>
    <p:sldId id="339" r:id="rId50"/>
    <p:sldId id="340" r:id="rId51"/>
    <p:sldId id="341" r:id="rId52"/>
    <p:sldId id="342" r:id="rId53"/>
    <p:sldId id="268" r:id="rId54"/>
    <p:sldId id="280" r:id="rId55"/>
    <p:sldId id="323" r:id="rId56"/>
    <p:sldId id="296" r:id="rId57"/>
    <p:sldId id="310" r:id="rId58"/>
    <p:sldId id="304" r:id="rId59"/>
    <p:sldId id="338" r:id="rId60"/>
    <p:sldId id="283" r:id="rId61"/>
    <p:sldId id="379" r:id="rId62"/>
    <p:sldId id="282" r:id="rId63"/>
    <p:sldId id="364" r:id="rId64"/>
    <p:sldId id="365" r:id="rId65"/>
    <p:sldId id="371" r:id="rId66"/>
    <p:sldId id="372" r:id="rId67"/>
    <p:sldId id="370" r:id="rId68"/>
    <p:sldId id="397" r:id="rId69"/>
    <p:sldId id="275" r:id="rId70"/>
    <p:sldId id="378" r:id="rId71"/>
    <p:sldId id="312" r:id="rId72"/>
    <p:sldId id="292" r:id="rId73"/>
    <p:sldId id="271" r:id="rId74"/>
    <p:sldId id="388" r:id="rId75"/>
    <p:sldId id="389" r:id="rId76"/>
    <p:sldId id="390" r:id="rId77"/>
    <p:sldId id="391" r:id="rId78"/>
    <p:sldId id="392" r:id="rId79"/>
    <p:sldId id="377" r:id="rId80"/>
    <p:sldId id="269" r:id="rId81"/>
    <p:sldId id="354" r:id="rId82"/>
    <p:sldId id="360" r:id="rId83"/>
    <p:sldId id="361" r:id="rId84"/>
    <p:sldId id="362" r:id="rId85"/>
    <p:sldId id="384" r:id="rId86"/>
    <p:sldId id="387" r:id="rId87"/>
    <p:sldId id="386" r:id="rId88"/>
    <p:sldId id="363" r:id="rId89"/>
    <p:sldId id="385" r:id="rId90"/>
    <p:sldId id="351" r:id="rId91"/>
    <p:sldId id="299" r:id="rId92"/>
    <p:sldId id="366" r:id="rId93"/>
    <p:sldId id="322" r:id="rId94"/>
    <p:sldId id="301" r:id="rId95"/>
    <p:sldId id="353" r:id="rId96"/>
    <p:sldId id="359" r:id="rId97"/>
    <p:sldId id="355" r:id="rId98"/>
    <p:sldId id="357" r:id="rId99"/>
    <p:sldId id="358" r:id="rId100"/>
    <p:sldId id="307" r:id="rId101"/>
    <p:sldId id="349" r:id="rId102"/>
    <p:sldId id="298" r:id="rId103"/>
    <p:sldId id="352" r:id="rId104"/>
    <p:sldId id="343" r:id="rId105"/>
    <p:sldId id="367" r:id="rId106"/>
    <p:sldId id="348" r:id="rId107"/>
    <p:sldId id="347" r:id="rId108"/>
    <p:sldId id="344" r:id="rId109"/>
    <p:sldId id="345" r:id="rId110"/>
    <p:sldId id="346" r:id="rId111"/>
    <p:sldId id="308" r:id="rId112"/>
    <p:sldId id="368" r:id="rId113"/>
    <p:sldId id="376" r:id="rId114"/>
    <p:sldId id="369" r:id="rId115"/>
    <p:sldId id="375" r:id="rId116"/>
    <p:sldId id="305" r:id="rId117"/>
    <p:sldId id="300" r:id="rId118"/>
    <p:sldId id="291" r:id="rId119"/>
    <p:sldId id="270" r:id="rId120"/>
    <p:sldId id="286" r:id="rId121"/>
    <p:sldId id="313" r:id="rId122"/>
    <p:sldId id="273" r:id="rId123"/>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99FF"/>
    <a:srgbClr val="5E50A1"/>
    <a:srgbClr val="510C76"/>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2861" autoAdjust="0"/>
    <p:restoredTop sz="91852" autoAdjust="0"/>
  </p:normalViewPr>
  <p:slideViewPr>
    <p:cSldViewPr>
      <p:cViewPr>
        <p:scale>
          <a:sx n="33" d="100"/>
          <a:sy n="33" d="100"/>
        </p:scale>
        <p:origin x="-534" y="-72"/>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slide" Target="slides/slide119.xml"/><Relationship Id="rId128" Type="http://schemas.openxmlformats.org/officeDocument/2006/relationships/tableStyles" Target="tableStyles.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12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slide" Target="slides/slide11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124" Type="http://schemas.openxmlformats.org/officeDocument/2006/relationships/notesMaster" Target="notesMasters/notesMaster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slide" Target="slides/slide115.xml"/><Relationship Id="rId12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slide" Target="slides/slide118.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slide" Target="slides/slide116.xml"/><Relationship Id="rId125"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 Id="rId61" Type="http://schemas.openxmlformats.org/officeDocument/2006/relationships/slide" Target="slides/slide57.xml"/><Relationship Id="rId82" Type="http://schemas.openxmlformats.org/officeDocument/2006/relationships/slide" Target="slides/slide7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26/09/2016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74</a:t>
            </a:fld>
            <a:endParaRPr lang="it-IT"/>
          </a:p>
        </p:txBody>
      </p:sp>
    </p:spTree>
    <p:extLst>
      <p:ext uri="{BB962C8B-B14F-4D97-AF65-F5344CB8AC3E}">
        <p14:creationId xmlns:p14="http://schemas.microsoft.com/office/powerpoint/2010/main" val="7263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2" Type="http://schemas.openxmlformats.org/officeDocument/2006/relationships/hyperlink" Target="https://12factor.net/backing-services" TargetMode="External"/><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8.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4.png"/><Relationship Id="rId4" Type="http://schemas.openxmlformats.org/officeDocument/2006/relationships/hyperlink" Target="http://blog.netgloo.com/2014/10/27/using-mysql-in-spring-boot-via-spring-data-jpa-and-hibernate/" TargetMode="External"/></Relationships>
</file>

<file path=ppt/slides/_rels/slide35.xml.rels><?xml version="1.0" encoding="UTF-8" standalone="yes"?>
<Relationships xmlns="http://schemas.openxmlformats.org/package/2006/relationships"><Relationship Id="rId8" Type="http://schemas.openxmlformats.org/officeDocument/2006/relationships/image" Target="../media/image14.png"/><Relationship Id="rId3" Type="http://schemas.openxmlformats.org/officeDocument/2006/relationships/image" Target="../media/image16.png"/><Relationship Id="rId7" Type="http://schemas.openxmlformats.org/officeDocument/2006/relationships/image" Target="../media/image20.png"/><Relationship Id="rId2" Type="http://schemas.openxmlformats.org/officeDocument/2006/relationships/image" Target="../media/image15.png"/><Relationship Id="rId1" Type="http://schemas.openxmlformats.org/officeDocument/2006/relationships/slideLayout" Target="../slideLayouts/slideLayout4.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 Id="rId9" Type="http://schemas.openxmlformats.org/officeDocument/2006/relationships/image" Target="../media/image11.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microsoft.com/office/2007/relationships/hdphoto" Target="../media/hdphoto1.wdp"/></Relationships>
</file>

<file path=ppt/slides/_rels/slide7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microsoft.com/office/2007/relationships/hdphoto" Target="../media/hdphoto3.wdp"/><Relationship Id="rId5" Type="http://schemas.openxmlformats.org/officeDocument/2006/relationships/image" Target="../media/image28.png"/><Relationship Id="rId4" Type="http://schemas.microsoft.com/office/2007/relationships/hdphoto" Target="../media/hdphoto2.wdp"/></Relationships>
</file>

<file path=ppt/slides/_rels/slide7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9.xml"/><Relationship Id="rId1" Type="http://schemas.openxmlformats.org/officeDocument/2006/relationships/slideLayout" Target="../slideLayouts/slideLayout4.xml"/><Relationship Id="rId4" Type="http://schemas.microsoft.com/office/2007/relationships/hdphoto" Target="../media/hdphoto4.wdp"/></Relationships>
</file>

<file path=ppt/slides/_rels/slide7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4.xml"/><Relationship Id="rId4" Type="http://schemas.openxmlformats.org/officeDocument/2006/relationships/image" Target="../media/image32.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4029472"/>
          </a:xfrm>
        </p:spPr>
        <p:txBody>
          <a:bodyPr/>
          <a:lstStyle/>
          <a:p>
            <a:pPr eaLnBrk="1" hangingPunct="1"/>
            <a:r>
              <a:rPr lang="it-IT" dirty="0" smtClean="0"/>
              <a:t>Project Management </a:t>
            </a:r>
            <a:r>
              <a:rPr lang="it-IT" dirty="0" err="1" smtClean="0"/>
              <a:t>related</a:t>
            </a:r>
            <a:endParaRPr lang="it-IT" dirty="0" smtClean="0"/>
          </a:p>
          <a:p>
            <a:pPr lvl="1" eaLnBrk="1" hangingPunct="1"/>
            <a:r>
              <a:rPr lang="it-IT" sz="2800" dirty="0" err="1" smtClean="0"/>
              <a:t>Deliver</a:t>
            </a:r>
            <a:r>
              <a:rPr lang="it-IT" sz="2800" dirty="0" smtClean="0"/>
              <a:t> software </a:t>
            </a:r>
            <a:r>
              <a:rPr lang="it-IT" sz="2800" dirty="0" err="1" smtClean="0"/>
              <a:t>faster</a:t>
            </a:r>
            <a:r>
              <a:rPr lang="it-IT" sz="2800" dirty="0" smtClean="0"/>
              <a:t> , </a:t>
            </a:r>
            <a:r>
              <a:rPr lang="it-IT" sz="2800" dirty="0" err="1" smtClean="0"/>
              <a:t>avoiding</a:t>
            </a:r>
            <a:r>
              <a:rPr lang="it-IT" sz="2800" dirty="0" smtClean="0"/>
              <a:t> the management of </a:t>
            </a:r>
            <a:r>
              <a:rPr lang="it-IT" sz="2800" dirty="0" err="1" smtClean="0"/>
              <a:t>titanic</a:t>
            </a:r>
            <a:r>
              <a:rPr lang="it-IT" sz="2800" dirty="0" smtClean="0"/>
              <a:t>/big/</a:t>
            </a:r>
            <a:r>
              <a:rPr lang="it-IT" sz="2800" dirty="0" err="1" smtClean="0"/>
              <a:t>great</a:t>
            </a:r>
            <a:r>
              <a:rPr lang="it-IT" sz="2800" dirty="0" smtClean="0"/>
              <a:t> </a:t>
            </a:r>
            <a:r>
              <a:rPr lang="it-IT" sz="2800" dirty="0" err="1" smtClean="0"/>
              <a:t>codebase</a:t>
            </a:r>
            <a:endParaRPr lang="it-IT" sz="2800" dirty="0" smtClean="0"/>
          </a:p>
          <a:p>
            <a:pPr lvl="1" eaLnBrk="1" hangingPunct="1"/>
            <a:r>
              <a:rPr lang="it-IT" sz="2800" dirty="0" err="1" smtClean="0"/>
              <a:t>Apply</a:t>
            </a:r>
            <a:r>
              <a:rPr lang="it-IT" sz="2800" dirty="0" smtClean="0"/>
              <a:t> small feature teams, </a:t>
            </a:r>
            <a:r>
              <a:rPr lang="it-IT" sz="2800" dirty="0" err="1" smtClean="0"/>
              <a:t>eventually</a:t>
            </a:r>
            <a:r>
              <a:rPr lang="it-IT" sz="2800" dirty="0"/>
              <a:t> </a:t>
            </a:r>
            <a:r>
              <a:rPr lang="it-IT" sz="2800" dirty="0" err="1"/>
              <a:t>geographically</a:t>
            </a:r>
            <a:r>
              <a:rPr lang="it-IT" sz="2800" dirty="0"/>
              <a:t> </a:t>
            </a:r>
            <a:r>
              <a:rPr lang="it-IT" sz="2800" dirty="0" err="1" smtClean="0"/>
              <a:t>distributed</a:t>
            </a:r>
            <a:r>
              <a:rPr lang="it-IT" sz="2800" dirty="0" smtClean="0"/>
              <a:t>, </a:t>
            </a:r>
            <a:r>
              <a:rPr lang="it-IT" sz="2800" dirty="0" err="1" smtClean="0"/>
              <a:t>strongly</a:t>
            </a:r>
            <a:r>
              <a:rPr lang="it-IT" sz="2800" dirty="0" smtClean="0"/>
              <a:t> skill </a:t>
            </a:r>
            <a:r>
              <a:rPr lang="it-IT" sz="2800" dirty="0" err="1" smtClean="0"/>
              <a:t>caracterized</a:t>
            </a:r>
            <a:r>
              <a:rPr lang="it-IT" sz="2800" dirty="0" smtClean="0"/>
              <a:t> (e.g. </a:t>
            </a:r>
            <a:r>
              <a:rPr lang="it-IT" sz="2800" dirty="0" err="1" smtClean="0"/>
              <a:t>we</a:t>
            </a:r>
            <a:r>
              <a:rPr lang="it-IT" sz="2800" dirty="0" smtClean="0"/>
              <a:t> do </a:t>
            </a:r>
            <a:r>
              <a:rPr lang="it-IT" sz="2800" dirty="0" err="1" smtClean="0"/>
              <a:t>not</a:t>
            </a:r>
            <a:r>
              <a:rPr lang="it-IT" sz="2800" dirty="0" smtClean="0"/>
              <a:t> </a:t>
            </a:r>
            <a:r>
              <a:rPr lang="it-IT" sz="2800" dirty="0" err="1" smtClean="0"/>
              <a:t>want</a:t>
            </a:r>
            <a:r>
              <a:rPr lang="it-IT" sz="2800" dirty="0" smtClean="0"/>
              <a:t> </a:t>
            </a:r>
            <a:r>
              <a:rPr lang="it-IT" sz="2800" dirty="0" err="1" smtClean="0"/>
              <a:t>technical</a:t>
            </a:r>
            <a:r>
              <a:rPr lang="it-IT" sz="2800" dirty="0" smtClean="0"/>
              <a:t> skill inside test or </a:t>
            </a:r>
            <a:r>
              <a:rPr lang="it-IT" sz="2800" dirty="0" err="1" smtClean="0"/>
              <a:t>functional</a:t>
            </a:r>
            <a:r>
              <a:rPr lang="it-IT" sz="2800" dirty="0" smtClean="0"/>
              <a:t> teams)</a:t>
            </a:r>
          </a:p>
          <a:p>
            <a:pPr lvl="1" eaLnBrk="1" hangingPunct="1"/>
            <a:r>
              <a:rPr lang="it-IT" sz="2800" dirty="0" smtClean="0"/>
              <a:t>Optimizing the skill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spreading</a:t>
            </a:r>
            <a:r>
              <a:rPr lang="it-IT" sz="2800" dirty="0" smtClean="0"/>
              <a:t> </a:t>
            </a:r>
            <a:r>
              <a:rPr lang="it-IT" sz="2800" dirty="0" err="1" smtClean="0"/>
              <a:t>among</a:t>
            </a:r>
            <a:r>
              <a:rPr lang="it-IT" sz="2800" dirty="0" smtClean="0"/>
              <a:t> teams) -</a:t>
            </a:r>
            <a:r>
              <a:rPr lang="it-IT" sz="2800" strike="sngStrike" dirty="0" err="1" smtClean="0"/>
              <a:t>distribution</a:t>
            </a:r>
            <a:r>
              <a:rPr lang="it-IT" sz="2800" strike="sngStrike" dirty="0" smtClean="0"/>
              <a:t> ; </a:t>
            </a:r>
            <a:r>
              <a:rPr lang="it-IT" sz="2800" strike="sngStrike" dirty="0" err="1" smtClean="0"/>
              <a:t>techical</a:t>
            </a:r>
            <a:r>
              <a:rPr lang="it-IT" sz="2800" strike="sngStrike" dirty="0" smtClean="0"/>
              <a:t> skill </a:t>
            </a:r>
            <a:r>
              <a:rPr lang="it-IT" sz="2800" strike="sngStrike" dirty="0" err="1" smtClean="0"/>
              <a:t>where</a:t>
            </a:r>
            <a:r>
              <a:rPr lang="it-IT" sz="2800" strike="sngStrike" dirty="0" smtClean="0"/>
              <a:t> </a:t>
            </a:r>
            <a:r>
              <a:rPr lang="it-IT" sz="2800" strike="sngStrike" dirty="0" err="1" smtClean="0"/>
              <a:t>it</a:t>
            </a:r>
            <a:r>
              <a:rPr lang="it-IT" sz="2800" strike="sngStrike" dirty="0" smtClean="0"/>
              <a:t> </a:t>
            </a:r>
            <a:r>
              <a:rPr lang="it-IT" sz="2800" strike="sngStrike" dirty="0" err="1" smtClean="0"/>
              <a:t>is</a:t>
            </a:r>
            <a:r>
              <a:rPr lang="it-IT" sz="2800" strike="sngStrike" dirty="0" smtClean="0"/>
              <a:t> </a:t>
            </a:r>
            <a:r>
              <a:rPr lang="it-IT" sz="2800" strike="sngStrike" dirty="0" err="1" smtClean="0"/>
              <a:t>not</a:t>
            </a:r>
            <a:r>
              <a:rPr lang="it-IT" sz="2800" strike="sngStrike" dirty="0" smtClean="0"/>
              <a:t> </a:t>
            </a:r>
            <a:r>
              <a:rPr lang="it-IT" sz="2800" strike="sngStrike" dirty="0" err="1" smtClean="0"/>
              <a:t>necessary</a:t>
            </a:r>
            <a:r>
              <a:rPr lang="it-IT" sz="2800" strike="sngStrike" dirty="0" smtClean="0"/>
              <a:t> -QA) (</a:t>
            </a:r>
            <a:r>
              <a:rPr lang="it-IT" sz="2800" strike="sngStrike" dirty="0" err="1" smtClean="0"/>
              <a:t>we</a:t>
            </a:r>
            <a:r>
              <a:rPr lang="it-IT" sz="2800" strike="sngStrike" dirty="0" smtClean="0"/>
              <a:t> do </a:t>
            </a:r>
            <a:r>
              <a:rPr lang="it-IT" sz="2800" strike="sngStrike" dirty="0" err="1" smtClean="0"/>
              <a:t>not</a:t>
            </a:r>
            <a:r>
              <a:rPr lang="it-IT" sz="2800" strike="sngStrike" dirty="0" smtClean="0"/>
              <a:t> </a:t>
            </a:r>
            <a:r>
              <a:rPr lang="it-IT" sz="2800" strike="sngStrike" dirty="0" err="1" smtClean="0"/>
              <a:t>want</a:t>
            </a:r>
            <a:r>
              <a:rPr lang="it-IT" sz="2800" strike="sngStrike" dirty="0" smtClean="0"/>
              <a:t> </a:t>
            </a:r>
            <a:r>
              <a:rPr lang="it-IT" sz="2800" strike="sngStrike" dirty="0" err="1" smtClean="0"/>
              <a:t>tecnical</a:t>
            </a:r>
            <a:r>
              <a:rPr lang="it-IT" sz="2800" strike="sngStrike" dirty="0" smtClean="0"/>
              <a:t> of </a:t>
            </a:r>
            <a:r>
              <a:rPr lang="it-IT" sz="2800" strike="sngStrike" dirty="0" err="1" smtClean="0"/>
              <a:t>functional</a:t>
            </a:r>
            <a:r>
              <a:rPr lang="it-IT" sz="2800" strike="sngStrike" dirty="0" smtClean="0"/>
              <a:t> skill inside teams </a:t>
            </a:r>
            <a:r>
              <a:rPr lang="it-IT" sz="2800" strike="sngStrike" dirty="0" err="1" smtClean="0"/>
              <a:t>dealing</a:t>
            </a:r>
            <a:r>
              <a:rPr lang="it-IT" sz="2800" strike="sngStrike" dirty="0" smtClean="0"/>
              <a:t> with </a:t>
            </a:r>
            <a:r>
              <a:rPr lang="it-IT" sz="2800" strike="sngStrike" dirty="0" err="1" smtClean="0"/>
              <a:t>functional</a:t>
            </a:r>
            <a:r>
              <a:rPr lang="it-IT" sz="2800" strike="sngStrike" dirty="0" smtClean="0"/>
              <a:t> or )</a:t>
            </a:r>
          </a:p>
          <a:p>
            <a:pPr lvl="1" eaLnBrk="1" hangingPunct="1"/>
            <a:r>
              <a:rPr lang="it-IT" sz="2800" dirty="0" err="1" smtClean="0"/>
              <a:t>According</a:t>
            </a:r>
            <a:r>
              <a:rPr lang="it-IT" sz="2800" dirty="0" smtClean="0"/>
              <a:t> to </a:t>
            </a:r>
            <a:r>
              <a:rPr lang="it-IT" sz="2800" dirty="0" err="1" smtClean="0"/>
              <a:t>its</a:t>
            </a:r>
            <a:r>
              <a:rPr lang="it-IT" sz="2800" dirty="0" smtClean="0"/>
              <a:t> goal </a:t>
            </a:r>
            <a:r>
              <a:rPr lang="it-IT" sz="2800" dirty="0" err="1" smtClean="0"/>
              <a:t>each</a:t>
            </a:r>
            <a:r>
              <a:rPr lang="it-IT" sz="2800" dirty="0" smtClean="0"/>
              <a:t> team </a:t>
            </a:r>
            <a:r>
              <a:rPr lang="it-IT" sz="2800" dirty="0" err="1" smtClean="0"/>
              <a:t>shoud</a:t>
            </a:r>
            <a:r>
              <a:rPr lang="it-IT" sz="2800" dirty="0" smtClean="0"/>
              <a:t> </a:t>
            </a:r>
            <a:r>
              <a:rPr lang="it-IT" sz="2800" dirty="0" err="1" smtClean="0"/>
              <a:t>have</a:t>
            </a:r>
            <a:r>
              <a:rPr lang="it-IT" sz="2800" dirty="0" smtClean="0"/>
              <a:t> a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a:t>
            </a:r>
            <a:r>
              <a:rPr lang="it-IT" dirty="0" err="1" smtClean="0"/>
              <a:t>We</a:t>
            </a:r>
            <a:r>
              <a:rPr lang="it-IT" dirty="0" smtClean="0"/>
              <a:t> </a:t>
            </a:r>
            <a:r>
              <a:rPr lang="it-IT" dirty="0" err="1" smtClean="0"/>
              <a:t>have</a:t>
            </a:r>
            <a:r>
              <a:rPr lang="it-IT" dirty="0" smtClean="0"/>
              <a:t> </a:t>
            </a:r>
            <a:r>
              <a:rPr lang="it-IT" dirty="0" err="1" smtClean="0"/>
              <a:t>seen</a:t>
            </a:r>
            <a:r>
              <a:rPr lang="it-IT" dirty="0" smtClean="0"/>
              <a:t>) A </a:t>
            </a:r>
            <a:r>
              <a:rPr lang="it-IT" dirty="0" err="1" smtClean="0"/>
              <a:t>possible</a:t>
            </a:r>
            <a:r>
              <a:rPr lang="it-IT" dirty="0" smtClean="0"/>
              <a:t> </a:t>
            </a:r>
            <a:r>
              <a:rPr lang="it-IT" dirty="0" err="1" smtClean="0"/>
              <a:t>lifecycle</a:t>
            </a:r>
            <a:r>
              <a:rPr lang="it-IT" dirty="0" smtClean="0"/>
              <a:t> </a:t>
            </a:r>
            <a:r>
              <a:rPr lang="it-IT" dirty="0" err="1" smtClean="0"/>
              <a:t>development</a:t>
            </a:r>
            <a:r>
              <a:rPr lang="it-IT" dirty="0" smtClean="0"/>
              <a:t> of a </a:t>
            </a:r>
            <a:r>
              <a:rPr lang="it-IT" dirty="0" err="1" smtClean="0"/>
              <a:t>simple</a:t>
            </a:r>
            <a:r>
              <a:rPr lang="it-IT" dirty="0" smtClean="0"/>
              <a:t> </a:t>
            </a:r>
            <a:r>
              <a:rPr lang="it-IT" dirty="0" err="1" smtClean="0"/>
              <a:t>microservices</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computing</a:t>
            </a:r>
            <a:r>
              <a:rPr lang="it-IT" dirty="0" smtClean="0"/>
              <a:t> </a:t>
            </a:r>
            <a:r>
              <a:rPr lang="it-IT" dirty="0" err="1" smtClean="0"/>
              <a:t>system</a:t>
            </a:r>
            <a:r>
              <a:rPr lang="it-IT" dirty="0" smtClean="0"/>
              <a:t>)</a:t>
            </a:r>
          </a:p>
          <a:p>
            <a:r>
              <a:rPr lang="it-IT" dirty="0" smtClean="0"/>
              <a:t>(With) An </a:t>
            </a:r>
            <a:r>
              <a:rPr lang="it-IT" dirty="0" err="1" smtClean="0"/>
              <a:t>architecture</a:t>
            </a:r>
            <a:r>
              <a:rPr lang="it-IT" dirty="0"/>
              <a:t> </a:t>
            </a:r>
            <a:r>
              <a:rPr lang="it-IT" dirty="0" smtClean="0"/>
              <a:t>Spring </a:t>
            </a:r>
            <a:r>
              <a:rPr lang="it-IT" dirty="0" err="1" smtClean="0"/>
              <a:t>Boot</a:t>
            </a:r>
            <a:r>
              <a:rPr lang="it-IT" dirty="0" smtClean="0"/>
              <a:t> </a:t>
            </a:r>
            <a:r>
              <a:rPr lang="it-IT" dirty="0" err="1" smtClean="0"/>
              <a:t>based</a:t>
            </a:r>
            <a:r>
              <a:rPr lang="it-IT" dirty="0" smtClean="0"/>
              <a:t> </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at</a:t>
            </a:r>
            <a:r>
              <a:rPr lang="it-IT" dirty="0" smtClean="0"/>
              <a:t> </a:t>
            </a:r>
            <a:r>
              <a:rPr lang="it-IT" dirty="0" err="1" smtClean="0"/>
              <a:t>least</a:t>
            </a:r>
            <a:r>
              <a:rPr lang="it-IT" dirty="0" smtClean="0"/>
              <a:t> </a:t>
            </a:r>
            <a:r>
              <a:rPr lang="it-IT" dirty="0" err="1" smtClean="0"/>
              <a:t>two</a:t>
            </a:r>
            <a:r>
              <a:rPr lang="it-IT" dirty="0" smtClean="0"/>
              <a:t> </a:t>
            </a:r>
            <a:r>
              <a:rPr lang="it-IT" dirty="0" err="1" smtClean="0"/>
              <a:t>important</a:t>
            </a:r>
            <a:r>
              <a:rPr lang="it-IT" dirty="0" smtClean="0"/>
              <a:t> pattern of </a:t>
            </a:r>
            <a:r>
              <a:rPr lang="it-IT" dirty="0" err="1" smtClean="0"/>
              <a:t>microservice</a:t>
            </a:r>
            <a:r>
              <a:rPr lang="it-IT" dirty="0" smtClean="0"/>
              <a:t> design: service </a:t>
            </a:r>
            <a:r>
              <a:rPr lang="it-IT" dirty="0" err="1" smtClean="0"/>
              <a:t>discovery</a:t>
            </a:r>
            <a:r>
              <a:rPr lang="it-IT" dirty="0" smtClean="0"/>
              <a:t> and </a:t>
            </a:r>
            <a:r>
              <a:rPr lang="it-IT" dirty="0" err="1" smtClean="0"/>
              <a:t>load</a:t>
            </a:r>
            <a:r>
              <a:rPr lang="it-IT" dirty="0" smtClean="0"/>
              <a:t> </a:t>
            </a:r>
            <a:r>
              <a:rPr lang="it-IT" dirty="0" err="1" smtClean="0"/>
              <a:t>balancing</a:t>
            </a:r>
            <a:endParaRPr lang="it-IT" dirty="0" smtClean="0"/>
          </a:p>
          <a:p>
            <a:r>
              <a:rPr lang="it-IT" dirty="0" smtClean="0"/>
              <a:t>in a </a:t>
            </a:r>
            <a:r>
              <a:rPr lang="it-IT" dirty="0" err="1" smtClean="0"/>
              <a:t>smooth</a:t>
            </a:r>
            <a:r>
              <a:rPr lang="it-IT" dirty="0" smtClean="0"/>
              <a:t> deployment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a:t>
            </a:r>
            <a:r>
              <a:rPr lang="it-IT" dirty="0" err="1" smtClean="0"/>
              <a:t>contenrizing</a:t>
            </a:r>
            <a:r>
              <a:rPr lang="it-IT" dirty="0" smtClean="0"/>
              <a:t> (in </a:t>
            </a:r>
            <a:r>
              <a:rPr lang="it-IT" smtClean="0"/>
              <a:t>a docker</a:t>
            </a:r>
            <a:r>
              <a:rPr lang="it-IT" dirty="0" smtClean="0"/>
              <a:t> container),  to </a:t>
            </a:r>
            <a:r>
              <a:rPr lang="it-IT" dirty="0" err="1" smtClean="0"/>
              <a:t>cloud</a:t>
            </a:r>
            <a:r>
              <a:rPr lang="it-IT" dirty="0" smtClean="0"/>
              <a:t> </a:t>
            </a:r>
            <a:r>
              <a:rPr lang="it-IT" dirty="0" err="1" smtClean="0"/>
              <a:t>environment</a:t>
            </a:r>
            <a:r>
              <a:rPr lang="it-IT" dirty="0" smtClean="0"/>
              <a:t>.</a:t>
            </a:r>
          </a:p>
          <a:p>
            <a:r>
              <a:rPr lang="it-IT" dirty="0" smtClean="0"/>
              <a:t> (</a:t>
            </a:r>
            <a:r>
              <a:rPr lang="it-IT" dirty="0" err="1" smtClean="0"/>
              <a:t>besides</a:t>
            </a:r>
            <a:r>
              <a:rPr lang="it-IT" dirty="0" smtClean="0"/>
              <a:t> </a:t>
            </a:r>
            <a:r>
              <a:rPr lang="it-IT" dirty="0" err="1" smtClean="0"/>
              <a:t>its</a:t>
            </a:r>
            <a:r>
              <a:rPr lang="it-IT" dirty="0" smtClean="0"/>
              <a:t> benefits </a:t>
            </a:r>
            <a:r>
              <a:rPr lang="it-IT" dirty="0" err="1" smtClean="0"/>
              <a:t>it</a:t>
            </a:r>
            <a:r>
              <a:rPr lang="it-IT" dirty="0" smtClean="0"/>
              <a:t> an </a:t>
            </a:r>
            <a:r>
              <a:rPr lang="it-IT" dirty="0" err="1" smtClean="0"/>
              <a:t>architecture</a:t>
            </a:r>
            <a:r>
              <a:rPr lang="it-IT" dirty="0" smtClean="0"/>
              <a:t> </a:t>
            </a:r>
            <a:r>
              <a:rPr lang="it-IT" dirty="0" err="1" smtClean="0"/>
              <a:t>that</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t>
            </a:r>
            <a:r>
              <a:rPr lang="it-IT" dirty="0" err="1" smtClean="0"/>
              <a:t>not</a:t>
            </a:r>
            <a:r>
              <a:rPr lang="it-IT" dirty="0" smtClean="0"/>
              <a:t> a free lunch. I ve </a:t>
            </a:r>
            <a:r>
              <a:rPr lang="it-IT" dirty="0" err="1" smtClean="0"/>
              <a:t>infact</a:t>
            </a:r>
            <a:r>
              <a:rPr lang="it-IT" dirty="0" smtClean="0"/>
              <a:t> </a:t>
            </a:r>
            <a:r>
              <a:rPr lang="it-IT" dirty="0" err="1" smtClean="0"/>
              <a:t>tried</a:t>
            </a:r>
            <a:r>
              <a:rPr lang="it-IT" dirty="0" smtClean="0"/>
              <a:t> to show </a:t>
            </a:r>
            <a:r>
              <a:rPr lang="it-IT" dirty="0" err="1" smtClean="0"/>
              <a:t>also</a:t>
            </a:r>
            <a:r>
              <a:rPr lang="it-IT" dirty="0" smtClean="0"/>
              <a:t> the </a:t>
            </a:r>
            <a:r>
              <a:rPr lang="it-IT" dirty="0" err="1" smtClean="0"/>
              <a:t>overhead</a:t>
            </a:r>
            <a:r>
              <a:rPr lang="it-IT" dirty="0" smtClean="0"/>
              <a:t> in management </a:t>
            </a:r>
            <a:r>
              <a:rPr lang="it-IT" dirty="0"/>
              <a:t>in </a:t>
            </a:r>
            <a:r>
              <a:rPr lang="it-IT" dirty="0" err="1"/>
              <a:t>systems</a:t>
            </a:r>
            <a:r>
              <a:rPr lang="it-IT" dirty="0"/>
              <a:t> and a more </a:t>
            </a:r>
            <a:r>
              <a:rPr lang="it-IT" dirty="0" err="1"/>
              <a:t>complex</a:t>
            </a:r>
            <a:r>
              <a:rPr lang="it-IT" dirty="0"/>
              <a:t> </a:t>
            </a:r>
            <a:r>
              <a:rPr lang="it-IT" dirty="0" err="1"/>
              <a:t>developing</a:t>
            </a:r>
            <a:r>
              <a:rPr lang="it-IT" dirty="0"/>
              <a:t> style</a:t>
            </a:r>
            <a:r>
              <a:rPr lang="it-IT" dirty="0" smtClean="0"/>
              <a:t>)</a:t>
            </a:r>
          </a:p>
          <a:p>
            <a:pPr eaLnBrk="1" hangingPunct="1"/>
            <a:r>
              <a:rPr lang="it-IT" dirty="0"/>
              <a:t>A </a:t>
            </a:r>
            <a:r>
              <a:rPr lang="it-IT" dirty="0" err="1"/>
              <a:t>much</a:t>
            </a:r>
            <a:r>
              <a:rPr lang="it-IT" dirty="0"/>
              <a:t> more </a:t>
            </a:r>
            <a:r>
              <a:rPr lang="it-IT" dirty="0" err="1"/>
              <a:t>complicated</a:t>
            </a:r>
            <a:r>
              <a:rPr lang="it-IT" dirty="0"/>
              <a:t> </a:t>
            </a:r>
            <a:r>
              <a:rPr lang="it-IT" dirty="0" err="1"/>
              <a:t>coding</a:t>
            </a:r>
            <a:r>
              <a:rPr lang="it-IT" dirty="0"/>
              <a:t> style and an </a:t>
            </a:r>
            <a:r>
              <a:rPr lang="it-IT" dirty="0" err="1"/>
              <a:t>overhead</a:t>
            </a:r>
            <a:r>
              <a:rPr lang="it-IT" dirty="0"/>
              <a:t> in </a:t>
            </a:r>
            <a:r>
              <a:rPr lang="it-IT" dirty="0" err="1"/>
              <a:t>systems</a:t>
            </a:r>
            <a:r>
              <a:rPr lang="it-IT" dirty="0"/>
              <a:t> management</a:t>
            </a:r>
          </a:p>
          <a:p>
            <a:pPr marL="876300" lvl="2" indent="0" eaLnBrk="1" hangingPunct="1">
              <a:buNone/>
            </a:pPr>
            <a:r>
              <a:rPr lang="it-IT" dirty="0" err="1"/>
              <a:t>But</a:t>
            </a:r>
            <a:r>
              <a:rPr lang="it-IT" dirty="0"/>
              <a:t> </a:t>
            </a:r>
            <a:r>
              <a:rPr lang="it-IT" dirty="0" err="1"/>
              <a:t>It</a:t>
            </a:r>
            <a:r>
              <a:rPr lang="it-IT" dirty="0"/>
              <a:t> </a:t>
            </a:r>
            <a:r>
              <a:rPr lang="it-IT" dirty="0" err="1"/>
              <a:t>is</a:t>
            </a:r>
            <a:r>
              <a:rPr lang="it-IT" dirty="0"/>
              <a:t> </a:t>
            </a:r>
            <a:r>
              <a:rPr lang="it-IT" dirty="0" err="1"/>
              <a:t>not</a:t>
            </a:r>
            <a:r>
              <a:rPr lang="it-IT" dirty="0"/>
              <a:t> a silver </a:t>
            </a:r>
            <a:r>
              <a:rPr lang="it-IT" dirty="0" err="1"/>
              <a:t>bullet</a:t>
            </a:r>
            <a:r>
              <a:rPr lang="it-IT" dirty="0"/>
              <a:t> or a free lunch. The pattern </a:t>
            </a:r>
            <a:r>
              <a:rPr lang="it-IT" dirty="0" err="1"/>
              <a:t>implies</a:t>
            </a:r>
            <a:r>
              <a:rPr lang="it-IT" dirty="0"/>
              <a:t> a </a:t>
            </a:r>
            <a:r>
              <a:rPr lang="it-IT" dirty="0" err="1"/>
              <a:t>much</a:t>
            </a:r>
            <a:r>
              <a:rPr lang="it-IT" dirty="0"/>
              <a:t> more </a:t>
            </a:r>
            <a:r>
              <a:rPr lang="it-IT" dirty="0" err="1"/>
              <a:t>complicated</a:t>
            </a:r>
            <a:r>
              <a:rPr lang="it-IT" dirty="0"/>
              <a:t> </a:t>
            </a:r>
            <a:r>
              <a:rPr lang="it-IT" dirty="0" err="1"/>
              <a:t>coding</a:t>
            </a:r>
            <a:r>
              <a:rPr lang="it-IT" dirty="0"/>
              <a:t> style (</a:t>
            </a:r>
            <a:r>
              <a:rPr lang="it-IT" dirty="0" err="1"/>
              <a:t>load</a:t>
            </a:r>
            <a:r>
              <a:rPr lang="it-IT" dirty="0"/>
              <a:t> </a:t>
            </a:r>
            <a:r>
              <a:rPr lang="it-IT" dirty="0" err="1"/>
              <a:t>balancing</a:t>
            </a:r>
            <a:r>
              <a:rPr lang="it-IT" dirty="0"/>
              <a:t> and </a:t>
            </a:r>
            <a:r>
              <a:rPr lang="it-IT" dirty="0" err="1"/>
              <a:t>transactionl</a:t>
            </a:r>
            <a:r>
              <a:rPr lang="it-IT" dirty="0"/>
              <a:t> </a:t>
            </a:r>
            <a:r>
              <a:rPr lang="it-IT" dirty="0" err="1"/>
              <a:t>behaviour</a:t>
            </a:r>
            <a:r>
              <a:rPr lang="it-IT" dirty="0"/>
              <a:t> </a:t>
            </a:r>
            <a:r>
              <a:rPr lang="it-IT" dirty="0" err="1"/>
              <a:t>coded</a:t>
            </a:r>
            <a:r>
              <a:rPr lang="it-IT" dirty="0"/>
              <a:t>) and an </a:t>
            </a:r>
            <a:r>
              <a:rPr lang="it-IT" dirty="0" err="1"/>
              <a:t>overhead</a:t>
            </a:r>
            <a:r>
              <a:rPr lang="it-IT" dirty="0"/>
              <a:t> in </a:t>
            </a:r>
            <a:r>
              <a:rPr lang="it-IT" dirty="0" err="1"/>
              <a:t>sistems</a:t>
            </a:r>
            <a:r>
              <a:rPr lang="it-IT" dirty="0"/>
              <a:t> management.</a:t>
            </a:r>
          </a:p>
          <a:p>
            <a:endParaRPr lang="it-IT" dirty="0"/>
          </a:p>
          <a:p>
            <a:endParaRPr lang="it-IT" dirty="0" smtClean="0"/>
          </a:p>
          <a:p>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2"/>
            <a:r>
              <a:rPr lang="it-IT" sz="2400" dirty="0" smtClean="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smtClean="0"/>
              <a:t>scaled</a:t>
            </a:r>
            <a:r>
              <a:rPr lang="it-IT" sz="2400" dirty="0" smtClean="0"/>
              <a:t>-out </a:t>
            </a:r>
            <a:r>
              <a:rPr lang="it-IT" sz="2400" dirty="0" err="1"/>
              <a:t>indipendently</a:t>
            </a:r>
            <a:r>
              <a:rPr lang="it-IT" sz="2400" dirty="0"/>
              <a:t> </a:t>
            </a:r>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endParaRPr lang="it-IT" sz="2400" strike="sngStrike" dirty="0" smtClean="0"/>
          </a:p>
          <a:p>
            <a:pPr lvl="2" eaLnBrk="1" hangingPunct="1"/>
            <a:r>
              <a:rPr lang="it-IT" sz="2400" dirty="0" err="1" smtClean="0"/>
              <a:t>Each</a:t>
            </a:r>
            <a:r>
              <a:rPr lang="it-IT" sz="2400" dirty="0" smtClean="0"/>
              <a:t> </a:t>
            </a:r>
            <a:r>
              <a:rPr lang="it-IT" sz="2400" dirty="0"/>
              <a:t>service </a:t>
            </a:r>
            <a:r>
              <a:rPr lang="it-IT" sz="2400" dirty="0" err="1" smtClean="0"/>
              <a:t>could</a:t>
            </a:r>
            <a:r>
              <a:rPr lang="it-IT" sz="2400" dirty="0" smtClean="0"/>
              <a:t> </a:t>
            </a:r>
            <a:r>
              <a:rPr lang="it-IT" sz="2400" dirty="0" err="1" smtClean="0"/>
              <a:t>have</a:t>
            </a:r>
            <a:r>
              <a:rPr lang="it-IT" sz="2400" dirty="0" smtClean="0"/>
              <a:t> a </a:t>
            </a:r>
            <a:r>
              <a:rPr lang="it-IT" sz="2400" dirty="0" err="1" smtClean="0"/>
              <a:t>different</a:t>
            </a:r>
            <a:r>
              <a:rPr lang="it-IT" sz="2400" dirty="0" smtClean="0"/>
              <a:t> </a:t>
            </a:r>
            <a:r>
              <a:rPr lang="it-IT" sz="2400" dirty="0"/>
              <a:t>data </a:t>
            </a:r>
            <a:r>
              <a:rPr lang="it-IT" sz="2400" dirty="0" err="1"/>
              <a:t>store</a:t>
            </a:r>
            <a:r>
              <a:rPr lang="it-IT" sz="2400" dirty="0"/>
              <a:t> </a:t>
            </a:r>
            <a:r>
              <a:rPr lang="it-IT" sz="2400" dirty="0" err="1" smtClean="0"/>
              <a:t>according</a:t>
            </a:r>
            <a:r>
              <a:rPr lang="it-IT" sz="2400" dirty="0" smtClean="0"/>
              <a:t> to business and </a:t>
            </a:r>
            <a:r>
              <a:rPr lang="it-IT" sz="2400" dirty="0" err="1" smtClean="0"/>
              <a:t>techincal</a:t>
            </a:r>
            <a:r>
              <a:rPr lang="it-IT" sz="2400" dirty="0" smtClean="0"/>
              <a:t> </a:t>
            </a:r>
            <a:r>
              <a:rPr lang="it-IT" sz="2400" dirty="0" err="1" smtClean="0"/>
              <a:t>requirements</a:t>
            </a:r>
            <a:r>
              <a:rPr lang="it-IT" sz="2400" dirty="0" smtClean="0"/>
              <a:t> </a:t>
            </a:r>
            <a:r>
              <a:rPr lang="it-IT" sz="2400" strike="sngStrike" dirty="0" smtClean="0"/>
              <a:t> </a:t>
            </a:r>
            <a:endParaRPr lang="it-IT" sz="2400" strike="sngStrike" dirty="0"/>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strike="sngStrike" dirty="0" smtClean="0"/>
              <a:t>art of the </a:t>
            </a:r>
            <a:r>
              <a:rPr lang="it-IT" sz="2400" strike="sngStrike"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r>
              <a:rPr lang="it-IT" sz="2400" strike="sngStrike" dirty="0" err="1"/>
              <a:t>it’s</a:t>
            </a:r>
            <a:r>
              <a:rPr lang="it-IT" sz="2400" strike="sngStrike" dirty="0"/>
              <a:t> </a:t>
            </a:r>
            <a:r>
              <a:rPr lang="it-IT" sz="2400" strike="sngStrike" dirty="0" err="1"/>
              <a:t>not</a:t>
            </a:r>
            <a:r>
              <a:rPr lang="it-IT" sz="2400" strike="sngStrike" dirty="0"/>
              <a:t> </a:t>
            </a:r>
            <a:r>
              <a:rPr lang="it-IT" sz="2400" strike="sngStrike" dirty="0" err="1"/>
              <a:t>often</a:t>
            </a:r>
            <a:r>
              <a:rPr lang="it-IT" sz="2400" strike="sngStrike" dirty="0"/>
              <a:t> </a:t>
            </a:r>
            <a:r>
              <a:rPr lang="it-IT" sz="2400" strike="sngStrike" dirty="0" err="1"/>
              <a:t>thata</a:t>
            </a:r>
            <a:r>
              <a:rPr lang="it-IT" sz="2400" strike="sngStrike" dirty="0"/>
              <a:t> an </a:t>
            </a:r>
            <a:r>
              <a:rPr lang="it-IT" sz="2400" strike="sngStrike" dirty="0" err="1"/>
              <a:t>architectural</a:t>
            </a:r>
            <a:r>
              <a:rPr lang="it-IT" sz="2400" strike="sngStrike" dirty="0"/>
              <a:t> </a:t>
            </a:r>
            <a:r>
              <a:rPr lang="it-IT" sz="2400" strike="sngStrike" dirty="0" err="1"/>
              <a:t>approach</a:t>
            </a:r>
            <a:r>
              <a:rPr lang="it-IT" sz="2400" strike="sngStrike" dirty="0"/>
              <a:t> can be </a:t>
            </a:r>
            <a:r>
              <a:rPr lang="it-IT" sz="2400" strike="sngStrike" dirty="0" err="1"/>
              <a:t>closely</a:t>
            </a:r>
            <a:r>
              <a:rPr lang="it-IT" sz="2400" strike="sngStrike" dirty="0"/>
              <a:t> </a:t>
            </a:r>
            <a:r>
              <a:rPr lang="it-IT" sz="2400" strike="sngStrike" dirty="0" err="1"/>
              <a:t>correlated</a:t>
            </a:r>
            <a:r>
              <a:rPr lang="it-IT" sz="2400" strike="sngStrike" dirty="0"/>
              <a:t> to an </a:t>
            </a:r>
            <a:r>
              <a:rPr lang="it-IT" sz="2400" strike="sngStrike" dirty="0" err="1"/>
              <a:t>almost</a:t>
            </a:r>
            <a:r>
              <a:rPr lang="it-IT" sz="2400" strike="sngStrike" dirty="0"/>
              <a:t> immediate </a:t>
            </a:r>
            <a:r>
              <a:rPr lang="it-IT" sz="2400" strike="sngStrike" dirty="0" err="1"/>
              <a:t>cost</a:t>
            </a:r>
            <a:r>
              <a:rPr lang="it-IT" sz="2400" strike="sngStrike" dirty="0"/>
              <a:t> </a:t>
            </a:r>
            <a:r>
              <a:rPr lang="it-IT" sz="2400" strike="sngStrike" dirty="0" err="1" smtClean="0"/>
              <a:t>saving</a:t>
            </a:r>
            <a:r>
              <a:rPr lang="it-IT" sz="2400" strike="sngStrike" dirty="0" smtClean="0"/>
              <a:t>)</a:t>
            </a:r>
            <a:endParaRPr lang="it-IT" sz="2400" dirty="0" smtClean="0"/>
          </a:p>
          <a:p>
            <a:pPr lvl="2" eaLnBrk="1" hangingPunct="1"/>
            <a:r>
              <a:rPr lang="it-IT" sz="2400" dirty="0" err="1" smtClean="0"/>
              <a:t>Ease</a:t>
            </a:r>
            <a:r>
              <a:rPr lang="it-IT" sz="2400" dirty="0" smtClean="0"/>
              <a:t> of </a:t>
            </a:r>
            <a:r>
              <a:rPr lang="it-IT" sz="2400" dirty="0" err="1" smtClean="0"/>
              <a:t>deployment</a:t>
            </a:r>
            <a:r>
              <a:rPr lang="it-IT" sz="2400" dirty="0" smtClean="0"/>
              <a:t> </a:t>
            </a:r>
            <a:r>
              <a:rPr lang="it-IT" sz="2400" dirty="0" err="1" smtClean="0"/>
              <a:t>against</a:t>
            </a:r>
            <a:r>
              <a:rPr lang="it-IT" sz="2400" dirty="0" smtClean="0"/>
              <a:t>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could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 </a:t>
            </a:r>
            <a:r>
              <a:rPr lang="it-IT" sz="2400" strike="sngStrike" dirty="0" err="1" smtClean="0"/>
              <a:t>We</a:t>
            </a:r>
            <a:r>
              <a:rPr lang="it-IT" sz="2400" strike="sngStrike" dirty="0" smtClean="0"/>
              <a:t> </a:t>
            </a:r>
            <a:r>
              <a:rPr lang="it-IT" sz="2400" strike="sngStrike" dirty="0" err="1" smtClean="0"/>
              <a:t>will</a:t>
            </a:r>
            <a:r>
              <a:rPr lang="it-IT" sz="2400" strike="sngStrike" dirty="0" smtClean="0"/>
              <a:t> </a:t>
            </a:r>
            <a:r>
              <a:rPr lang="it-IT" sz="2400" strike="sngStrike" dirty="0" err="1" smtClean="0"/>
              <a:t>see</a:t>
            </a:r>
            <a:r>
              <a:rPr lang="it-IT" sz="2400" strike="sngStrike" dirty="0" smtClean="0"/>
              <a:t> </a:t>
            </a:r>
            <a:r>
              <a:rPr lang="it-IT" sz="2400" strike="sngStrike" dirty="0" err="1" smtClean="0"/>
              <a:t>that</a:t>
            </a:r>
            <a:r>
              <a:rPr lang="it-IT" sz="2400" strike="sngStrike" dirty="0" smtClean="0"/>
              <a:t> </a:t>
            </a:r>
            <a:r>
              <a:rPr lang="it-IT" sz="2400" strike="sngStrike" dirty="0" err="1" smtClean="0"/>
              <a:t>this</a:t>
            </a:r>
            <a:r>
              <a:rPr lang="it-IT" sz="2400" strike="sngStrike" dirty="0" smtClean="0"/>
              <a:t> pattern </a:t>
            </a:r>
            <a:r>
              <a:rPr lang="it-IT" sz="2400" strike="sngStrike" dirty="0" err="1" smtClean="0"/>
              <a:t>implies</a:t>
            </a:r>
            <a:r>
              <a:rPr lang="it-IT" sz="2400" strike="sngStrike" dirty="0" smtClean="0"/>
              <a:t> </a:t>
            </a:r>
          </a:p>
          <a:p>
            <a:pPr lvl="2" eaLnBrk="1" hangingPunct="1"/>
            <a:r>
              <a:rPr lang="it-IT" sz="2400" dirty="0" smtClean="0"/>
              <a:t>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t>
            </a:r>
          </a:p>
          <a:p>
            <a:pPr lvl="2" eaLnBrk="1" hangingPunct="1"/>
            <a:r>
              <a:rPr lang="it-IT" sz="2400" dirty="0" smtClean="0"/>
              <a:t>An overhead in </a:t>
            </a:r>
            <a:r>
              <a:rPr lang="it-IT" sz="2400" dirty="0" err="1" smtClean="0"/>
              <a:t>sistems</a:t>
            </a:r>
            <a:r>
              <a:rPr lang="it-IT" sz="2400" dirty="0" smtClean="0"/>
              <a:t> management.</a:t>
            </a:r>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In </a:t>
            </a:r>
            <a:r>
              <a:rPr lang="it-IT" dirty="0" err="1" smtClean="0"/>
              <a:t>this</a:t>
            </a:r>
            <a:r>
              <a:rPr lang="it-IT" dirty="0" smtClean="0"/>
              <a:t> </a:t>
            </a:r>
            <a:r>
              <a:rPr lang="it-IT" dirty="0" err="1" smtClean="0"/>
              <a:t>presentaton</a:t>
            </a:r>
            <a:r>
              <a:rPr lang="it-IT" dirty="0" smtClean="0"/>
              <a:t> (</a:t>
            </a:r>
            <a:r>
              <a:rPr lang="it-IT" dirty="0" err="1" smtClean="0"/>
              <a:t>we</a:t>
            </a:r>
            <a:r>
              <a:rPr lang="it-IT" dirty="0" smtClean="0"/>
              <a:t>) </a:t>
            </a:r>
            <a:r>
              <a:rPr lang="it-IT" dirty="0" err="1" smtClean="0"/>
              <a:t>have</a:t>
            </a:r>
            <a:r>
              <a:rPr lang="it-IT" dirty="0" smtClean="0"/>
              <a:t> just </a:t>
            </a:r>
            <a:r>
              <a:rPr lang="it-IT" dirty="0" err="1" smtClean="0"/>
              <a:t>scratched</a:t>
            </a:r>
            <a:r>
              <a:rPr lang="it-IT" dirty="0" smtClean="0"/>
              <a:t> the bare </a:t>
            </a:r>
            <a:r>
              <a:rPr lang="it-IT" dirty="0" err="1" smtClean="0"/>
              <a:t>surface</a:t>
            </a:r>
            <a:r>
              <a:rPr lang="it-IT" dirty="0" smtClean="0"/>
              <a:t> of a </a:t>
            </a:r>
            <a:r>
              <a:rPr lang="it-IT" dirty="0" err="1" smtClean="0"/>
              <a:t>lot</a:t>
            </a:r>
            <a:r>
              <a:rPr lang="it-IT" dirty="0" smtClean="0"/>
              <a:t> of </a:t>
            </a:r>
            <a:r>
              <a:rPr lang="it-IT" dirty="0" err="1" smtClean="0"/>
              <a:t>patterns</a:t>
            </a:r>
            <a:r>
              <a:rPr lang="it-IT" dirty="0" smtClean="0"/>
              <a:t> and </a:t>
            </a:r>
            <a:r>
              <a:rPr lang="it-IT" dirty="0" err="1" smtClean="0"/>
              <a:t>technologies</a:t>
            </a:r>
            <a:r>
              <a:rPr lang="it-IT" dirty="0" smtClean="0"/>
              <a:t> </a:t>
            </a:r>
            <a:r>
              <a:rPr lang="it-IT" dirty="0" err="1" smtClean="0"/>
              <a:t>each</a:t>
            </a:r>
            <a:r>
              <a:rPr lang="it-IT" dirty="0" smtClean="0"/>
              <a:t> of </a:t>
            </a:r>
            <a:r>
              <a:rPr lang="it-IT" dirty="0" err="1" smtClean="0"/>
              <a:t>them</a:t>
            </a:r>
            <a:r>
              <a:rPr lang="it-IT" dirty="0" smtClean="0"/>
              <a:t> </a:t>
            </a:r>
            <a:r>
              <a:rPr lang="it-IT" dirty="0" err="1" smtClean="0"/>
              <a:t>need</a:t>
            </a:r>
            <a:r>
              <a:rPr lang="it-IT" dirty="0" smtClean="0"/>
              <a:t> </a:t>
            </a:r>
            <a:r>
              <a:rPr lang="it-IT" dirty="0" err="1" smtClean="0"/>
              <a:t>much</a:t>
            </a:r>
            <a:r>
              <a:rPr lang="it-IT" dirty="0" smtClean="0"/>
              <a:t> more time (</a:t>
            </a:r>
            <a:r>
              <a:rPr lang="it-IT" dirty="0" err="1" smtClean="0"/>
              <a:t>much</a:t>
            </a:r>
            <a:r>
              <a:rPr lang="it-IT" dirty="0" smtClean="0"/>
              <a:t> more </a:t>
            </a:r>
            <a:r>
              <a:rPr lang="it-IT" dirty="0" err="1" smtClean="0"/>
              <a:t>space</a:t>
            </a:r>
            <a:r>
              <a:rPr lang="it-IT" dirty="0" smtClean="0"/>
              <a:t>) to deal with.</a:t>
            </a:r>
          </a:p>
          <a:p>
            <a:r>
              <a:rPr lang="en-US" strike="sngStrike" dirty="0"/>
              <a:t>At Netflix, a much more sophisticated load balancer wraps Eureka to provide weighted load balancing based on several factors like traffic, resource usage, error conditions </a:t>
            </a:r>
            <a:r>
              <a:rPr lang="en-US" strike="sngStrike" dirty="0" err="1"/>
              <a:t>etc</a:t>
            </a:r>
            <a:r>
              <a:rPr lang="en-US" strike="sngStrike" dirty="0"/>
              <a:t> to provide superior resiliency</a:t>
            </a:r>
            <a:r>
              <a:rPr lang="en-US" strike="sngStrike" dirty="0" smtClean="0"/>
              <a:t>.</a:t>
            </a:r>
            <a:endParaRPr lang="it-IT" dirty="0" smtClean="0"/>
          </a:p>
          <a:p>
            <a:r>
              <a:rPr lang="it-IT" dirty="0" smtClean="0"/>
              <a:t>To complete the </a:t>
            </a:r>
            <a:r>
              <a:rPr lang="it-IT" dirty="0" err="1" smtClean="0"/>
              <a:t>represented</a:t>
            </a:r>
            <a:r>
              <a:rPr lang="it-IT" dirty="0" smtClean="0"/>
              <a:t> scenario </a:t>
            </a:r>
            <a:r>
              <a:rPr lang="it-IT" dirty="0" err="1" smtClean="0"/>
              <a:t>one</a:t>
            </a:r>
            <a:r>
              <a:rPr lang="it-IT" dirty="0" smtClean="0"/>
              <a:t> </a:t>
            </a:r>
            <a:r>
              <a:rPr lang="it-IT" dirty="0" err="1" smtClean="0"/>
              <a:t>had</a:t>
            </a:r>
            <a:r>
              <a:rPr lang="it-IT" dirty="0" smtClean="0"/>
              <a:t> be </a:t>
            </a:r>
            <a:r>
              <a:rPr lang="it-IT" dirty="0" err="1" smtClean="0"/>
              <a:t>consider</a:t>
            </a:r>
            <a:r>
              <a:rPr lang="it-IT" dirty="0" smtClean="0"/>
              <a:t> </a:t>
            </a:r>
            <a:r>
              <a:rPr lang="it-IT" dirty="0" err="1" smtClean="0"/>
              <a:t>at</a:t>
            </a:r>
            <a:r>
              <a:rPr lang="it-IT" dirty="0" smtClean="0"/>
              <a:t> </a:t>
            </a:r>
            <a:r>
              <a:rPr lang="it-IT" dirty="0" err="1" smtClean="0"/>
              <a:t>least</a:t>
            </a:r>
            <a:r>
              <a:rPr lang="it-IT" dirty="0" smtClean="0"/>
              <a:t> </a:t>
            </a:r>
            <a:r>
              <a:rPr lang="it-IT" dirty="0" err="1" smtClean="0"/>
              <a:t>these</a:t>
            </a:r>
            <a:r>
              <a:rPr lang="it-IT" dirty="0" smtClean="0"/>
              <a:t> </a:t>
            </a:r>
            <a:r>
              <a:rPr lang="it-IT" dirty="0" err="1" smtClean="0"/>
              <a:t>arguments</a:t>
            </a:r>
            <a:r>
              <a:rPr lang="it-IT" dirty="0" smtClean="0"/>
              <a:t>:</a:t>
            </a:r>
          </a:p>
          <a:p>
            <a:pPr lvl="1"/>
            <a:r>
              <a:rPr lang="it-IT" b="1" dirty="0" smtClean="0"/>
              <a:t>Spring </a:t>
            </a:r>
            <a:r>
              <a:rPr lang="it-IT" b="1" dirty="0" err="1" smtClean="0"/>
              <a:t>Cloud</a:t>
            </a:r>
            <a:r>
              <a:rPr lang="it-IT" b="1" dirty="0" smtClean="0"/>
              <a:t> </a:t>
            </a:r>
            <a:r>
              <a:rPr lang="it-IT" b="1" dirty="0" err="1" smtClean="0"/>
              <a:t>Config</a:t>
            </a:r>
            <a:r>
              <a:rPr lang="it-IT" b="1"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configuration data and n </a:t>
            </a:r>
            <a:r>
              <a:rPr lang="it-IT" dirty="0" err="1" smtClean="0"/>
              <a:t>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pPr lvl="1"/>
            <a:r>
              <a:rPr lang="it-IT" b="1" dirty="0" smtClean="0"/>
              <a:t>Circuit </a:t>
            </a:r>
            <a:r>
              <a:rPr lang="it-IT" b="1" dirty="0" err="1" smtClean="0"/>
              <a:t>Breaker</a:t>
            </a:r>
            <a:r>
              <a:rPr lang="it-IT" b="1" dirty="0" smtClean="0"/>
              <a:t> : </a:t>
            </a:r>
            <a:r>
              <a:rPr lang="it-IT" b="1" dirty="0" err="1"/>
              <a:t>H</a:t>
            </a:r>
            <a:r>
              <a:rPr lang="it-IT" b="1" dirty="0" err="1" smtClean="0"/>
              <a:t>istrix</a:t>
            </a:r>
            <a:r>
              <a:rPr lang="it-IT" b="1" dirty="0" smtClean="0"/>
              <a:t> Clients</a:t>
            </a:r>
          </a:p>
          <a:p>
            <a:pPr lvl="1"/>
            <a:r>
              <a:rPr lang="it-IT" b="1" dirty="0" err="1" smtClean="0"/>
              <a:t>Route</a:t>
            </a:r>
            <a:r>
              <a:rPr lang="it-IT" b="1" dirty="0" smtClean="0"/>
              <a:t> and </a:t>
            </a:r>
            <a:r>
              <a:rPr lang="it-IT" b="1" dirty="0" err="1" smtClean="0"/>
              <a:t>filter</a:t>
            </a:r>
            <a:r>
              <a:rPr lang="it-IT" b="1" dirty="0" smtClean="0"/>
              <a:t>: </a:t>
            </a:r>
            <a:r>
              <a:rPr lang="it-IT" b="1" dirty="0" err="1" smtClean="0"/>
              <a:t>Zuul</a:t>
            </a:r>
            <a:endParaRPr lang="it-IT" b="1"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t>https://</a:t>
            </a:r>
            <a:r>
              <a:rPr lang="it-IT" dirty="0" smtClean="0"/>
              <a:t>12factor.net/</a:t>
            </a:r>
          </a:p>
          <a:p>
            <a:r>
              <a:rPr lang="it-IT" dirty="0">
                <a:hlinkClick r:id="rId2"/>
              </a:rPr>
              <a:t>https://</a:t>
            </a:r>
            <a:r>
              <a:rPr lang="it-IT" dirty="0" smtClean="0">
                <a:hlinkClick r:id="rId2"/>
              </a:rPr>
              <a:t>12factor.net/backing-services</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Closing</a:t>
            </a:r>
            <a:r>
              <a:rPr lang="it-IT" dirty="0" smtClean="0"/>
              <a:t> </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«So </a:t>
            </a:r>
            <a:r>
              <a:rPr lang="it-IT" dirty="0" err="1" smtClean="0"/>
              <a:t>that’s</a:t>
            </a:r>
            <a:r>
              <a:rPr lang="it-IT" dirty="0" smtClean="0"/>
              <a:t> </a:t>
            </a:r>
            <a:r>
              <a:rPr lang="it-IT" dirty="0" err="1" smtClean="0"/>
              <a:t>all</a:t>
            </a:r>
            <a:r>
              <a:rPr lang="it-IT" dirty="0" smtClean="0"/>
              <a:t>, </a:t>
            </a:r>
            <a:r>
              <a:rPr lang="it-IT" dirty="0" err="1" smtClean="0"/>
              <a:t>my</a:t>
            </a:r>
            <a:r>
              <a:rPr lang="it-IT" dirty="0" smtClean="0"/>
              <a:t> </a:t>
            </a:r>
            <a:r>
              <a:rPr lang="it-IT" dirty="0" err="1" smtClean="0"/>
              <a:t>wish</a:t>
            </a:r>
            <a:r>
              <a:rPr lang="it-IT" dirty="0" smtClean="0"/>
              <a:t> </a:t>
            </a:r>
            <a:r>
              <a:rPr lang="it-IT" dirty="0" err="1" smtClean="0"/>
              <a:t>is</a:t>
            </a:r>
            <a:r>
              <a:rPr lang="it-IT" dirty="0" smtClean="0"/>
              <a:t> </a:t>
            </a:r>
            <a:r>
              <a:rPr lang="it-IT" dirty="0" err="1" smtClean="0"/>
              <a:t>that</a:t>
            </a:r>
            <a:r>
              <a:rPr lang="it-IT" dirty="0" smtClean="0"/>
              <a:t> </a:t>
            </a:r>
            <a:r>
              <a:rPr lang="it-IT" dirty="0" err="1" smtClean="0"/>
              <a:t>this</a:t>
            </a:r>
            <a:r>
              <a:rPr lang="it-IT" dirty="0" smtClean="0"/>
              <a:t> </a:t>
            </a:r>
            <a:r>
              <a:rPr lang="it-IT" dirty="0" err="1" smtClean="0"/>
              <a:t>presentation</a:t>
            </a:r>
            <a:r>
              <a:rPr lang="it-IT" dirty="0" smtClean="0"/>
              <a:t> </a:t>
            </a:r>
            <a:r>
              <a:rPr lang="it-IT" dirty="0" err="1" smtClean="0"/>
              <a:t>has</a:t>
            </a:r>
            <a:r>
              <a:rPr lang="it-IT" dirty="0" smtClean="0"/>
              <a:t> </a:t>
            </a:r>
            <a:r>
              <a:rPr lang="it-IT" dirty="0" err="1" smtClean="0"/>
              <a:t>been</a:t>
            </a:r>
            <a:r>
              <a:rPr lang="it-IT" dirty="0" smtClean="0"/>
              <a:t> </a:t>
            </a:r>
            <a:r>
              <a:rPr lang="it-IT" dirty="0" err="1" smtClean="0"/>
              <a:t>clear</a:t>
            </a:r>
            <a:r>
              <a:rPr lang="it-IT" dirty="0" smtClean="0"/>
              <a:t> </a:t>
            </a:r>
            <a:r>
              <a:rPr lang="it-IT" dirty="0" err="1" smtClean="0"/>
              <a:t>enought</a:t>
            </a:r>
            <a:r>
              <a:rPr lang="it-IT" dirty="0" smtClean="0"/>
              <a:t> and  (</a:t>
            </a:r>
            <a:r>
              <a:rPr lang="it-IT" dirty="0" err="1" smtClean="0"/>
              <a:t>has</a:t>
            </a:r>
            <a:r>
              <a:rPr lang="it-IT" dirty="0" smtClean="0"/>
              <a:t> </a:t>
            </a:r>
            <a:r>
              <a:rPr lang="it-IT" dirty="0" err="1" smtClean="0"/>
              <a:t>been</a:t>
            </a:r>
            <a:r>
              <a:rPr lang="it-IT" dirty="0" smtClean="0"/>
              <a:t> of) </a:t>
            </a:r>
            <a:r>
              <a:rPr lang="it-IT" dirty="0" err="1" smtClean="0"/>
              <a:t>catched</a:t>
            </a:r>
            <a:r>
              <a:rPr lang="it-IT" dirty="0" smtClean="0"/>
              <a:t>  </a:t>
            </a:r>
            <a:r>
              <a:rPr lang="it-IT" dirty="0" err="1" smtClean="0"/>
              <a:t>your</a:t>
            </a:r>
            <a:r>
              <a:rPr lang="it-IT" dirty="0" smtClean="0"/>
              <a:t> </a:t>
            </a:r>
            <a:r>
              <a:rPr lang="it-IT" dirty="0" err="1" smtClean="0"/>
              <a:t>interest</a:t>
            </a:r>
            <a:r>
              <a:rPr lang="it-IT" dirty="0" smtClean="0"/>
              <a:t> </a:t>
            </a:r>
            <a:r>
              <a:rPr lang="it-IT" strike="sngStrike" dirty="0" smtClean="0"/>
              <a:t>and </a:t>
            </a:r>
            <a:r>
              <a:rPr lang="it-IT" strike="sngStrike" dirty="0" err="1" smtClean="0"/>
              <a:t>has</a:t>
            </a:r>
            <a:r>
              <a:rPr lang="it-IT" strike="sngStrike" dirty="0" smtClean="0"/>
              <a:t> </a:t>
            </a:r>
            <a:r>
              <a:rPr lang="it-IT" strike="sngStrike" dirty="0" err="1" smtClean="0"/>
              <a:t>been</a:t>
            </a:r>
            <a:r>
              <a:rPr lang="it-IT" strike="sngStrike" dirty="0" smtClean="0"/>
              <a:t> </a:t>
            </a:r>
            <a:r>
              <a:rPr lang="it-IT" strike="sngStrike" dirty="0" err="1" smtClean="0"/>
              <a:t>clear</a:t>
            </a:r>
            <a:r>
              <a:rPr lang="it-IT" strike="sngStrike" dirty="0" smtClean="0"/>
              <a:t> </a:t>
            </a:r>
            <a:r>
              <a:rPr lang="it-IT" strike="sngStrike" dirty="0" err="1" smtClean="0"/>
              <a:t>enought</a:t>
            </a:r>
            <a:r>
              <a:rPr lang="it-IT" dirty="0" smtClean="0"/>
              <a:t>. I </a:t>
            </a:r>
            <a:r>
              <a:rPr lang="it-IT" dirty="0" err="1" smtClean="0"/>
              <a:t>would</a:t>
            </a:r>
            <a:r>
              <a:rPr lang="it-IT" dirty="0" smtClean="0"/>
              <a:t> </a:t>
            </a:r>
            <a:r>
              <a:rPr lang="it-IT" dirty="0" err="1" smtClean="0"/>
              <a:t>like</a:t>
            </a:r>
            <a:r>
              <a:rPr lang="it-IT" dirty="0" smtClean="0"/>
              <a:t> to </a:t>
            </a:r>
            <a:r>
              <a:rPr lang="it-IT" dirty="0" err="1" smtClean="0"/>
              <a:t>thanks</a:t>
            </a:r>
            <a:r>
              <a:rPr lang="it-IT" dirty="0" smtClean="0"/>
              <a:t> </a:t>
            </a:r>
            <a:r>
              <a:rPr lang="it-IT" dirty="0" err="1" smtClean="0"/>
              <a:t>you</a:t>
            </a:r>
            <a:r>
              <a:rPr lang="it-IT" dirty="0" smtClean="0"/>
              <a:t> of </a:t>
            </a:r>
            <a:r>
              <a:rPr lang="it-IT" dirty="0" err="1" smtClean="0"/>
              <a:t>your</a:t>
            </a:r>
            <a:r>
              <a:rPr lang="it-IT" dirty="0" smtClean="0"/>
              <a:t> </a:t>
            </a:r>
            <a:r>
              <a:rPr lang="it-IT" dirty="0" err="1" smtClean="0"/>
              <a:t>attention</a:t>
            </a:r>
            <a:r>
              <a:rPr lang="it-IT" dirty="0" smtClean="0"/>
              <a:t> and </a:t>
            </a:r>
            <a:r>
              <a:rPr lang="it-IT" dirty="0" err="1" smtClean="0"/>
              <a:t>O’Reilly</a:t>
            </a:r>
            <a:r>
              <a:rPr lang="it-IT" dirty="0" smtClean="0"/>
              <a:t> for the </a:t>
            </a:r>
            <a:r>
              <a:rPr lang="it-IT" dirty="0" err="1" smtClean="0"/>
              <a:t>opportunity</a:t>
            </a:r>
            <a:r>
              <a:rPr lang="it-IT" dirty="0" smtClean="0"/>
              <a:t> </a:t>
            </a:r>
            <a:r>
              <a:rPr lang="it-IT" dirty="0" err="1" smtClean="0"/>
              <a:t>given</a:t>
            </a:r>
            <a:r>
              <a:rPr lang="it-IT" dirty="0" smtClean="0"/>
              <a:t> to me to take part </a:t>
            </a:r>
            <a:r>
              <a:rPr lang="it-IT" dirty="0" err="1" smtClean="0"/>
              <a:t>at</a:t>
            </a:r>
            <a:r>
              <a:rPr lang="it-IT" dirty="0" smtClean="0"/>
              <a:t> </a:t>
            </a:r>
            <a:r>
              <a:rPr lang="it-IT" dirty="0" err="1" smtClean="0"/>
              <a:t>such</a:t>
            </a:r>
            <a:r>
              <a:rPr lang="it-IT" dirty="0" smtClean="0"/>
              <a:t> an </a:t>
            </a:r>
            <a:r>
              <a:rPr lang="it-IT" dirty="0" err="1" smtClean="0"/>
              <a:t>important</a:t>
            </a:r>
            <a:r>
              <a:rPr lang="it-IT" dirty="0" smtClean="0"/>
              <a:t> </a:t>
            </a:r>
            <a:r>
              <a:rPr lang="it-IT" dirty="0" err="1" smtClean="0"/>
              <a:t>event</a:t>
            </a:r>
            <a:r>
              <a:rPr lang="it-IT" dirty="0" smtClean="0"/>
              <a:t> </a:t>
            </a:r>
            <a:r>
              <a:rPr lang="it-IT" strike="sngStrike" dirty="0" err="1" smtClean="0"/>
              <a:t>like</a:t>
            </a:r>
            <a:r>
              <a:rPr lang="it-IT" strike="sngStrike" dirty="0" smtClean="0"/>
              <a:t> </a:t>
            </a:r>
            <a:r>
              <a:rPr lang="it-IT" strike="sngStrike" dirty="0" err="1" smtClean="0"/>
              <a:t>that</a:t>
            </a:r>
            <a:r>
              <a:rPr lang="it-IT" dirty="0" smtClean="0"/>
              <a:t>&gt; </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257109648"/>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000" dirty="0" smtClean="0"/>
              <a:t>The </a:t>
            </a:r>
            <a:r>
              <a:rPr lang="it-IT" sz="2000" dirty="0"/>
              <a:t>«Database per service» pattern </a:t>
            </a:r>
            <a:r>
              <a:rPr lang="it-IT" sz="2000" dirty="0" err="1" smtClean="0"/>
              <a:t>will</a:t>
            </a:r>
            <a:r>
              <a:rPr lang="it-IT" sz="2000" dirty="0" smtClean="0"/>
              <a:t> </a:t>
            </a:r>
            <a:r>
              <a:rPr lang="it-IT" sz="2000" dirty="0" err="1" smtClean="0"/>
              <a:t>achieve</a:t>
            </a:r>
            <a:r>
              <a:rPr lang="it-IT" sz="2000" dirty="0" smtClean="0"/>
              <a:t> </a:t>
            </a:r>
            <a:r>
              <a:rPr lang="it-IT" sz="2000" dirty="0" err="1" smtClean="0"/>
              <a:t>encapsulation</a:t>
            </a:r>
            <a:r>
              <a:rPr lang="it-IT" sz="2000" dirty="0" smtClean="0"/>
              <a:t>, the </a:t>
            </a:r>
            <a:r>
              <a:rPr lang="it-IT" sz="2000" dirty="0" err="1" smtClean="0"/>
              <a:t>main</a:t>
            </a:r>
            <a:r>
              <a:rPr lang="it-IT" sz="2000" dirty="0" smtClean="0"/>
              <a:t> </a:t>
            </a:r>
            <a:r>
              <a:rPr lang="it-IT" sz="2000" dirty="0" err="1" smtClean="0"/>
              <a:t>feature</a:t>
            </a:r>
            <a:r>
              <a:rPr lang="it-IT" sz="2000" dirty="0" smtClean="0"/>
              <a:t> of a </a:t>
            </a:r>
            <a:r>
              <a:rPr lang="it-IT" sz="2000" dirty="0" err="1" smtClean="0"/>
              <a:t>microservice</a:t>
            </a:r>
            <a:r>
              <a:rPr lang="it-IT" sz="2000" dirty="0" smtClean="0"/>
              <a:t> </a:t>
            </a:r>
            <a:r>
              <a:rPr lang="it-IT" sz="2000" dirty="0" err="1" smtClean="0"/>
              <a:t>architecture</a:t>
            </a:r>
            <a:r>
              <a:rPr lang="it-IT" sz="2000" dirty="0" smtClean="0"/>
              <a:t>,</a:t>
            </a:r>
            <a:endParaRPr lang="it-IT" sz="2000" dirty="0"/>
          </a:p>
          <a:p>
            <a:pPr lvl="1"/>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a:t>
            </a:r>
            <a:r>
              <a:rPr lang="it-IT" sz="2000" dirty="0" smtClean="0"/>
              <a:t>must </a:t>
            </a:r>
            <a:r>
              <a:rPr lang="it-IT" sz="2000" dirty="0" err="1" smtClean="0"/>
              <a:t>keep</a:t>
            </a:r>
            <a:r>
              <a:rPr lang="it-IT" sz="2000" dirty="0" smtClean="0"/>
              <a:t> private </a:t>
            </a:r>
            <a:r>
              <a:rPr lang="it-IT" sz="2000" dirty="0"/>
              <a:t>to </a:t>
            </a:r>
            <a:r>
              <a:rPr lang="it-IT" sz="2000" dirty="0" err="1"/>
              <a:t>that</a:t>
            </a:r>
            <a:r>
              <a:rPr lang="it-IT" sz="2000" dirty="0"/>
              <a:t> </a:t>
            </a:r>
            <a:r>
              <a:rPr lang="it-IT" sz="2000" dirty="0" smtClean="0"/>
              <a:t>service and must be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2"/>
            <a:r>
              <a:rPr lang="it-IT" sz="2000" dirty="0" smtClean="0"/>
              <a:t>For </a:t>
            </a:r>
            <a:r>
              <a:rPr lang="it-IT" sz="2000" dirty="0" err="1" smtClean="0"/>
              <a:t>relational</a:t>
            </a:r>
            <a:r>
              <a:rPr lang="it-IT" sz="2000" dirty="0" smtClean="0"/>
              <a:t> database </a:t>
            </a:r>
            <a:r>
              <a:rPr lang="it-IT" sz="2000" dirty="0" err="1" smtClean="0"/>
              <a:t>keeping</a:t>
            </a:r>
            <a:r>
              <a:rPr lang="it-IT" sz="2000" dirty="0" smtClean="0"/>
              <a:t> data </a:t>
            </a:r>
            <a:r>
              <a:rPr lang="it-IT" sz="2000" dirty="0"/>
              <a:t>private </a:t>
            </a:r>
            <a:r>
              <a:rPr lang="it-IT" sz="2000" dirty="0" err="1" smtClean="0"/>
              <a:t>could</a:t>
            </a:r>
            <a:r>
              <a:rPr lang="it-IT" sz="2000" dirty="0" smtClean="0"/>
              <a:t> be </a:t>
            </a:r>
            <a:r>
              <a:rPr lang="it-IT" sz="2000" dirty="0" err="1" smtClean="0"/>
              <a:t>realized</a:t>
            </a:r>
            <a:r>
              <a:rPr lang="it-IT" sz="2000" dirty="0" smtClean="0"/>
              <a:t> with:</a:t>
            </a:r>
            <a:endParaRPr lang="it-IT" sz="2000" dirty="0"/>
          </a:p>
          <a:p>
            <a:pPr lvl="3"/>
            <a:r>
              <a:rPr lang="it-IT" sz="2000" b="1" dirty="0" smtClean="0"/>
              <a:t>Private </a:t>
            </a:r>
            <a:r>
              <a:rPr lang="it-IT" sz="2000" b="1" dirty="0" err="1" smtClean="0"/>
              <a:t>table</a:t>
            </a:r>
            <a:r>
              <a:rPr lang="it-IT" sz="2000" b="1" dirty="0" smtClean="0"/>
              <a:t> per </a:t>
            </a:r>
            <a:r>
              <a:rPr lang="it-IT" sz="2000" b="1" dirty="0"/>
              <a:t>service </a:t>
            </a:r>
            <a:r>
              <a:rPr lang="it-IT" sz="2000" dirty="0" smtClean="0"/>
              <a:t>(</a:t>
            </a:r>
            <a:r>
              <a:rPr lang="it-IT" sz="2000" dirty="0" err="1" smtClean="0"/>
              <a:t>it</a:t>
            </a:r>
            <a:r>
              <a:rPr lang="it-IT" sz="2000" dirty="0" smtClean="0"/>
              <a:t> </a:t>
            </a:r>
            <a:r>
              <a:rPr lang="it-IT" sz="2000" dirty="0" err="1" smtClean="0"/>
              <a:t>is</a:t>
            </a:r>
            <a:r>
              <a:rPr lang="it-IT" sz="2000" dirty="0" smtClean="0"/>
              <a:t> </a:t>
            </a:r>
            <a:r>
              <a:rPr lang="it-IT" sz="2000" dirty="0" err="1" smtClean="0"/>
              <a:t>weakest</a:t>
            </a:r>
            <a:r>
              <a:rPr lang="it-IT" sz="2000" dirty="0" smtClean="0"/>
              <a:t> </a:t>
            </a:r>
            <a:r>
              <a:rPr lang="it-IT" sz="2000" dirty="0" err="1" smtClean="0"/>
              <a:t>approach</a:t>
            </a:r>
            <a:r>
              <a:rPr lang="it-IT" sz="2000" dirty="0" smtClean="0"/>
              <a:t> </a:t>
            </a:r>
            <a:r>
              <a:rPr lang="it-IT" sz="2000" dirty="0" err="1" smtClean="0"/>
              <a:t>but</a:t>
            </a:r>
            <a:r>
              <a:rPr lang="it-IT" sz="2000" dirty="0" smtClean="0"/>
              <a:t> with the </a:t>
            </a:r>
            <a:r>
              <a:rPr lang="it-IT" sz="2000" dirty="0" err="1" smtClean="0"/>
              <a:t>lowest</a:t>
            </a:r>
            <a:r>
              <a:rPr lang="it-IT" sz="2000" dirty="0" smtClean="0"/>
              <a:t> </a:t>
            </a:r>
            <a:r>
              <a:rPr lang="it-IT" sz="2000" dirty="0" err="1"/>
              <a:t>overhead</a:t>
            </a:r>
            <a:r>
              <a:rPr lang="it-IT" sz="2000" dirty="0"/>
              <a:t>)</a:t>
            </a:r>
          </a:p>
          <a:p>
            <a:pPr lvl="3"/>
            <a:r>
              <a:rPr lang="it-IT" sz="2000" b="1" dirty="0" smtClean="0"/>
              <a:t>Schema </a:t>
            </a:r>
            <a:r>
              <a:rPr lang="it-IT" sz="2000" b="1" dirty="0" err="1" smtClean="0"/>
              <a:t>per_service</a:t>
            </a:r>
            <a:r>
              <a:rPr lang="it-IT" sz="2000" b="1" dirty="0" smtClean="0"/>
              <a:t> </a:t>
            </a:r>
            <a:r>
              <a:rPr lang="it-IT" sz="2000" dirty="0" smtClean="0"/>
              <a:t>(</a:t>
            </a:r>
            <a:r>
              <a:rPr lang="it-IT" sz="2000" dirty="0" err="1" smtClean="0"/>
              <a:t>making</a:t>
            </a:r>
            <a:r>
              <a:rPr lang="it-IT" sz="2000" dirty="0" smtClean="0"/>
              <a:t> </a:t>
            </a:r>
            <a:r>
              <a:rPr lang="it-IT" sz="2000" dirty="0" err="1" smtClean="0"/>
              <a:t>clear</a:t>
            </a:r>
            <a:r>
              <a:rPr lang="it-IT" sz="2000" dirty="0" smtClean="0"/>
              <a:t> the </a:t>
            </a:r>
            <a:r>
              <a:rPr lang="it-IT" sz="2000" dirty="0" err="1" smtClean="0"/>
              <a:t>ownership</a:t>
            </a:r>
            <a:r>
              <a:rPr lang="it-IT" sz="2000" dirty="0" smtClean="0"/>
              <a:t> of  database </a:t>
            </a:r>
            <a:r>
              <a:rPr lang="it-IT" sz="2000" dirty="0" err="1" smtClean="0"/>
              <a:t>tables</a:t>
            </a:r>
            <a:r>
              <a:rPr lang="it-IT" sz="2000" dirty="0" smtClean="0"/>
              <a:t>)</a:t>
            </a:r>
            <a:endParaRPr lang="it-IT" sz="2000" dirty="0"/>
          </a:p>
          <a:p>
            <a:pPr lvl="3"/>
            <a:r>
              <a:rPr lang="it-IT" sz="2000" b="1" dirty="0" smtClean="0"/>
              <a:t>Database server per service</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strongest</a:t>
            </a:r>
            <a:r>
              <a:rPr lang="it-IT" sz="2000" dirty="0" smtClean="0"/>
              <a:t> </a:t>
            </a:r>
            <a:r>
              <a:rPr lang="it-IT" sz="2000" dirty="0" err="1" smtClean="0"/>
              <a:t>approach</a:t>
            </a:r>
            <a:r>
              <a:rPr lang="it-IT" sz="2000" dirty="0" smtClean="0"/>
              <a:t>, to </a:t>
            </a:r>
            <a:r>
              <a:rPr lang="it-IT" sz="2000" dirty="0" err="1" smtClean="0"/>
              <a:t>apply</a:t>
            </a:r>
            <a:r>
              <a:rPr lang="it-IT" sz="2000" dirty="0" smtClean="0"/>
              <a:t> </a:t>
            </a:r>
            <a:r>
              <a:rPr lang="it-IT" sz="2000" dirty="0" err="1" smtClean="0"/>
              <a:t>only</a:t>
            </a:r>
            <a:r>
              <a:rPr lang="it-IT" sz="2000" dirty="0" smtClean="0"/>
              <a:t> for </a:t>
            </a:r>
            <a:r>
              <a:rPr lang="it-IT" sz="2000" dirty="0" err="1"/>
              <a:t>highly</a:t>
            </a:r>
            <a:r>
              <a:rPr lang="it-IT" sz="2000" dirty="0"/>
              <a:t> </a:t>
            </a:r>
            <a:r>
              <a:rPr lang="it-IT" sz="2000" dirty="0" err="1"/>
              <a:t>throughput</a:t>
            </a:r>
            <a:r>
              <a:rPr lang="it-IT" sz="2000" dirty="0"/>
              <a:t> service – neo4j) </a:t>
            </a:r>
          </a:p>
          <a:p>
            <a:pPr lvl="2"/>
            <a:r>
              <a:rPr lang="it-IT" sz="2000" dirty="0" smtClean="0"/>
              <a:t>The </a:t>
            </a:r>
            <a:r>
              <a:rPr lang="it-IT" sz="2000" dirty="0" err="1" smtClean="0"/>
              <a:t>enforcement</a:t>
            </a:r>
            <a:r>
              <a:rPr lang="it-IT" sz="2000" dirty="0" smtClean="0"/>
              <a:t> of </a:t>
            </a:r>
            <a:r>
              <a:rPr lang="it-IT" sz="2000" dirty="0" err="1" smtClean="0"/>
              <a:t>encapsulation</a:t>
            </a:r>
            <a:r>
              <a:rPr lang="it-IT" sz="2000" dirty="0" smtClean="0"/>
              <a:t> </a:t>
            </a:r>
            <a:r>
              <a:rPr lang="it-IT" sz="2000" dirty="0" err="1" smtClean="0"/>
              <a:t>could</a:t>
            </a:r>
            <a:r>
              <a:rPr lang="it-IT" sz="2000" dirty="0" smtClean="0"/>
              <a:t> be </a:t>
            </a:r>
            <a:r>
              <a:rPr lang="it-IT" sz="2000" dirty="0" err="1" smtClean="0"/>
              <a:t>achieved</a:t>
            </a:r>
            <a:r>
              <a:rPr lang="it-IT" sz="2000" dirty="0" smtClean="0"/>
              <a:t> with </a:t>
            </a:r>
            <a:r>
              <a:rPr lang="it-IT" sz="2000" dirty="0" err="1" smtClean="0"/>
              <a:t>different</a:t>
            </a:r>
            <a:r>
              <a:rPr lang="it-IT" sz="2000" dirty="0" smtClean="0"/>
              <a:t> </a:t>
            </a:r>
            <a:r>
              <a:rPr lang="it-IT" sz="2000" dirty="0"/>
              <a:t>database </a:t>
            </a:r>
            <a:r>
              <a:rPr lang="it-IT" sz="2000" dirty="0" err="1"/>
              <a:t>user</a:t>
            </a:r>
            <a:r>
              <a:rPr lang="it-IT" sz="2000" dirty="0"/>
              <a:t> id to </a:t>
            </a:r>
            <a:r>
              <a:rPr lang="it-IT" sz="2000" dirty="0" err="1"/>
              <a:t>each</a:t>
            </a:r>
            <a:r>
              <a:rPr lang="it-IT" sz="2000" dirty="0"/>
              <a:t> service </a:t>
            </a:r>
            <a:r>
              <a:rPr lang="it-IT" sz="2000" dirty="0" smtClean="0"/>
              <a:t>so </a:t>
            </a:r>
            <a:r>
              <a:rPr lang="it-IT" sz="2000" dirty="0" err="1" smtClean="0"/>
              <a:t>it</a:t>
            </a:r>
            <a:r>
              <a:rPr lang="it-IT" sz="2000" dirty="0" smtClean="0"/>
              <a:t> </a:t>
            </a:r>
            <a:r>
              <a:rPr lang="it-IT" sz="2000" dirty="0" err="1" smtClean="0"/>
              <a:t>will</a:t>
            </a:r>
            <a:r>
              <a:rPr lang="it-IT" sz="2000" dirty="0" smtClean="0"/>
              <a:t> </a:t>
            </a:r>
            <a:r>
              <a:rPr lang="it-IT" sz="2000" dirty="0" err="1"/>
              <a:t>not</a:t>
            </a:r>
            <a:r>
              <a:rPr lang="it-IT" sz="2000" dirty="0"/>
              <a:t> </a:t>
            </a:r>
            <a:r>
              <a:rPr lang="it-IT" sz="2000" dirty="0" smtClean="0"/>
              <a:t>be </a:t>
            </a:r>
            <a:r>
              <a:rPr lang="it-IT" sz="2000" dirty="0" err="1" smtClean="0"/>
              <a:t>possible</a:t>
            </a:r>
            <a:r>
              <a:rPr lang="it-IT" sz="2000" dirty="0" smtClean="0"/>
              <a:t> to </a:t>
            </a:r>
            <a:r>
              <a:rPr lang="it-IT" sz="2000" dirty="0"/>
              <a:t>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1"/>
            <a:r>
              <a:rPr lang="it-IT" sz="2000" dirty="0" smtClean="0"/>
              <a:t>Benefits </a:t>
            </a:r>
            <a:r>
              <a:rPr lang="it-IT" sz="2000" dirty="0"/>
              <a:t>of </a:t>
            </a:r>
            <a:r>
              <a:rPr lang="it-IT" sz="2000" dirty="0" err="1"/>
              <a:t>this</a:t>
            </a:r>
            <a:r>
              <a:rPr lang="it-IT" sz="2000" dirty="0"/>
              <a:t> pattern</a:t>
            </a:r>
          </a:p>
          <a:p>
            <a:pPr lvl="2"/>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smtClean="0"/>
              <a:t>couples</a:t>
            </a:r>
            <a:r>
              <a:rPr lang="it-IT" sz="2000" dirty="0" smtClean="0"/>
              <a:t>, so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smtClean="0"/>
              <a:t>does</a:t>
            </a:r>
            <a:r>
              <a:rPr lang="it-IT" sz="2000" dirty="0" smtClean="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2"/>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smtClean="0"/>
              <a:t>suited</a:t>
            </a:r>
            <a:r>
              <a:rPr lang="it-IT" sz="2000" dirty="0" smtClean="0"/>
              <a:t> </a:t>
            </a:r>
            <a:r>
              <a:rPr lang="it-IT" sz="2000" dirty="0"/>
              <a:t>to </a:t>
            </a:r>
            <a:r>
              <a:rPr lang="it-IT" sz="2000" dirty="0" err="1"/>
              <a:t>its</a:t>
            </a:r>
            <a:r>
              <a:rPr lang="it-IT" sz="2000" dirty="0"/>
              <a:t> </a:t>
            </a:r>
            <a:r>
              <a:rPr lang="it-IT" sz="2000" dirty="0" err="1"/>
              <a:t>need</a:t>
            </a:r>
            <a:r>
              <a:rPr lang="it-IT" sz="2000" dirty="0"/>
              <a:t> (</a:t>
            </a:r>
            <a:r>
              <a:rPr lang="it-IT" sz="2000" dirty="0" smtClean="0"/>
              <a:t>neo4j for </a:t>
            </a:r>
            <a:r>
              <a:rPr lang="it-IT" sz="2000" dirty="0"/>
              <a:t>social </a:t>
            </a:r>
            <a:r>
              <a:rPr lang="it-IT" sz="2000" dirty="0" err="1"/>
              <a:t>graph</a:t>
            </a:r>
            <a:r>
              <a:rPr lang="it-IT" sz="2000" dirty="0"/>
              <a:t>, </a:t>
            </a:r>
            <a:r>
              <a:rPr lang="it-IT" sz="2000" dirty="0" err="1"/>
              <a:t>elasticsearch</a:t>
            </a:r>
            <a:r>
              <a:rPr lang="it-IT" sz="2000" dirty="0"/>
              <a:t> for text </a:t>
            </a:r>
            <a:r>
              <a:rPr lang="it-IT" sz="2000" dirty="0" err="1"/>
              <a:t>serches</a:t>
            </a:r>
            <a:r>
              <a:rPr lang="it-IT" sz="2000" dirty="0" smtClean="0"/>
              <a:t>, </a:t>
            </a:r>
            <a:r>
              <a:rPr lang="it-IT" sz="2000" dirty="0" err="1" smtClean="0"/>
              <a:t>etc</a:t>
            </a:r>
            <a:r>
              <a:rPr lang="it-IT" sz="2000" dirty="0"/>
              <a:t>)</a:t>
            </a:r>
          </a:p>
          <a:p>
            <a:pPr lvl="1"/>
            <a:r>
              <a:rPr lang="it-IT" sz="2000" dirty="0" err="1" smtClean="0"/>
              <a:t>Drawbacks</a:t>
            </a:r>
            <a:r>
              <a:rPr lang="it-IT" sz="2000" dirty="0"/>
              <a:t> of </a:t>
            </a:r>
            <a:r>
              <a:rPr lang="it-IT" sz="2000" dirty="0" err="1"/>
              <a:t>this</a:t>
            </a:r>
            <a:r>
              <a:rPr lang="it-IT" sz="2000" dirty="0"/>
              <a:t> pattern</a:t>
            </a:r>
          </a:p>
          <a:p>
            <a:pPr lvl="2"/>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a:t>
            </a:r>
            <a:r>
              <a:rPr lang="it-IT" sz="2000" dirty="0" smtClean="0"/>
              <a:t>(</a:t>
            </a:r>
            <a:r>
              <a:rPr lang="it-IT" sz="2000" dirty="0" err="1" smtClean="0"/>
              <a:t>according</a:t>
            </a:r>
            <a:r>
              <a:rPr lang="it-IT" sz="2000" dirty="0" smtClean="0"/>
              <a:t> to the CAP </a:t>
            </a:r>
            <a:r>
              <a:rPr lang="it-IT" sz="2000" dirty="0" err="1"/>
              <a:t>theorem</a:t>
            </a:r>
            <a:r>
              <a:rPr lang="it-IT" sz="2000" dirty="0"/>
              <a:t> and </a:t>
            </a:r>
            <a:r>
              <a:rPr lang="it-IT" sz="2000" dirty="0" smtClean="0"/>
              <a:t>for the </a:t>
            </a:r>
            <a:r>
              <a:rPr lang="it-IT" sz="2000" dirty="0" err="1" smtClean="0"/>
              <a:t>fact</a:t>
            </a:r>
            <a:r>
              <a:rPr lang="it-IT" sz="2000" dirty="0" smtClean="0"/>
              <a:t> </a:t>
            </a:r>
            <a:r>
              <a:rPr lang="it-IT" sz="2000" dirty="0" err="1" smtClean="0"/>
              <a:t>that</a:t>
            </a:r>
            <a:r>
              <a:rPr lang="it-IT" sz="2000" dirty="0" smtClean="0"/>
              <a:t> </a:t>
            </a:r>
            <a:r>
              <a:rPr lang="it-IT" sz="2000" dirty="0" err="1" smtClean="0"/>
              <a:t>many</a:t>
            </a:r>
            <a:r>
              <a:rPr lang="it-IT" sz="2000" dirty="0" smtClean="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2"/>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smtClean="0"/>
              <a:t>database </a:t>
            </a:r>
            <a:r>
              <a:rPr lang="it-IT" sz="2000" dirty="0" err="1"/>
              <a:t>is</a:t>
            </a:r>
            <a:r>
              <a:rPr lang="it-IT" sz="2000" dirty="0"/>
              <a:t> </a:t>
            </a:r>
            <a:r>
              <a:rPr lang="it-IT" sz="2000" dirty="0" err="1"/>
              <a:t>challenging</a:t>
            </a:r>
            <a:r>
              <a:rPr lang="it-IT" sz="2000" dirty="0"/>
              <a:t> </a:t>
            </a:r>
          </a:p>
          <a:p>
            <a:pPr lvl="2"/>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strike="sngStrike" dirty="0" err="1"/>
              <a:t>without</a:t>
            </a:r>
            <a:r>
              <a:rPr lang="it-IT" sz="2000" strike="sngStrike" dirty="0"/>
              <a:t> </a:t>
            </a:r>
            <a:r>
              <a:rPr lang="it-IT" sz="2000" strike="sngStrike" dirty="0" err="1"/>
              <a:t>distributed</a:t>
            </a:r>
            <a:r>
              <a:rPr lang="it-IT" sz="2000" strike="sngStrike" dirty="0"/>
              <a:t> </a:t>
            </a:r>
            <a:r>
              <a:rPr lang="it-IT" sz="2000" strike="sngStrike" dirty="0" err="1"/>
              <a:t>transaction</a:t>
            </a:r>
            <a:r>
              <a:rPr lang="it-IT" sz="2000" strike="sngStrike" dirty="0"/>
              <a:t> </a:t>
            </a:r>
            <a:r>
              <a:rPr lang="it-IT" sz="2000" dirty="0"/>
              <a:t>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smtClean="0"/>
              <a:t>(with the </a:t>
            </a:r>
            <a:r>
              <a:rPr lang="it-IT" sz="2000" dirty="0" err="1" smtClean="0"/>
              <a:t>application</a:t>
            </a:r>
            <a:r>
              <a:rPr lang="it-IT" sz="2000" dirty="0" smtClean="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endParaRPr lang="it-IT" sz="2000" dirty="0" smtClean="0"/>
          </a:p>
          <a:p>
            <a:pPr lvl="3"/>
            <a:r>
              <a:rPr lang="it-IT" sz="2000" dirty="0" err="1" smtClean="0"/>
              <a:t>these</a:t>
            </a:r>
            <a:r>
              <a:rPr lang="it-IT" sz="2000" dirty="0" smtClean="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r>
              <a:rPr lang="it-IT" sz="2000" dirty="0" smtClean="0"/>
              <a:t>/ Database </a:t>
            </a:r>
            <a:r>
              <a:rPr lang="it-IT" sz="2000" dirty="0" err="1" smtClean="0"/>
              <a:t>triggers</a:t>
            </a:r>
            <a:r>
              <a:rPr lang="it-IT" sz="2000" dirty="0" smtClean="0"/>
              <a:t> / </a:t>
            </a:r>
            <a:r>
              <a:rPr lang="it-IT" sz="2000" dirty="0" err="1" smtClean="0"/>
              <a:t>Transaction</a:t>
            </a:r>
            <a:r>
              <a:rPr lang="it-IT" sz="2000" dirty="0" smtClean="0"/>
              <a:t> </a:t>
            </a:r>
            <a:r>
              <a:rPr lang="it-IT" sz="2000" dirty="0"/>
              <a:t>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337668772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a:t>
            </a:r>
            <a:r>
              <a:rPr lang="en-US" sz="2800" dirty="0"/>
              <a:t>Boot </a:t>
            </a:r>
            <a:r>
              <a:rPr lang="en-US" sz="2800" dirty="0" smtClean="0"/>
              <a:t> auto-configuration feature  intelligently provides </a:t>
            </a:r>
            <a:r>
              <a:rPr lang="en-US" sz="2800" dirty="0"/>
              <a:t>a set of default behaviors that are driven by what jars are 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a:t>
            </a:r>
            <a:r>
              <a:rPr lang="en-US" sz="2800" dirty="0"/>
              <a:t>deployment by letting you package your application </a:t>
            </a:r>
            <a:r>
              <a:rPr lang="en-US" sz="2800" dirty="0" smtClean="0"/>
              <a:t>as an </a:t>
            </a:r>
            <a:r>
              <a:rPr lang="en-US" sz="2800" dirty="0"/>
              <a:t>executable jar containing a pre-configured embedded web container </a:t>
            </a:r>
            <a:r>
              <a:rPr lang="en-US" sz="2800" dirty="0" smtClean="0"/>
              <a:t>(Tomcat or Jetty). </a:t>
            </a:r>
            <a:r>
              <a:rPr lang="en-US" sz="2800" dirty="0"/>
              <a:t>This eliminates </a:t>
            </a:r>
            <a:r>
              <a:rPr lang="en-US" sz="2800" dirty="0" smtClean="0"/>
              <a:t>the need </a:t>
            </a:r>
            <a:r>
              <a:rPr lang="en-US" sz="2800" dirty="0"/>
              <a:t>to install and configure Tomcat or Jetty on your servers. Instead</a:t>
            </a:r>
            <a:r>
              <a:rPr lang="en-US" sz="2800" dirty="0" smtClean="0"/>
              <a:t>,</a:t>
            </a:r>
          </a:p>
          <a:p>
            <a:r>
              <a:rPr lang="en-US" sz="2800" dirty="0" smtClean="0"/>
              <a:t>Running a Spring Boot  micro-service is so simply and need to </a:t>
            </a:r>
            <a:r>
              <a:rPr lang="en-US" sz="2800" dirty="0"/>
              <a:t>have </a:t>
            </a:r>
            <a:r>
              <a:rPr lang="en-US" sz="2800" dirty="0" smtClean="0"/>
              <a:t>only Java </a:t>
            </a:r>
            <a:r>
              <a:rPr lang="en-US" sz="2800" dirty="0"/>
              <a:t>installed. </a:t>
            </a:r>
            <a:endParaRPr lang="en-US" sz="2800" dirty="0" smtClean="0"/>
          </a:p>
          <a:p>
            <a:r>
              <a:rPr lang="en-US" sz="2800" dirty="0" smtClean="0"/>
              <a:t>Operation are simplified  by the </a:t>
            </a:r>
            <a:r>
              <a:rPr lang="en-US" sz="2800" dirty="0"/>
              <a:t>executable jar format </a:t>
            </a:r>
            <a:r>
              <a:rPr lang="en-US" sz="2800" dirty="0" smtClean="0"/>
              <a:t>which provides </a:t>
            </a:r>
            <a:r>
              <a:rPr lang="en-US" sz="2800" dirty="0"/>
              <a:t>uniform and self-contained way </a:t>
            </a:r>
            <a:r>
              <a:rPr lang="en-US" sz="2800" dirty="0" smtClean="0"/>
              <a:t>of packaging </a:t>
            </a:r>
            <a:r>
              <a:rPr lang="en-US" sz="2800" dirty="0"/>
              <a:t>and running JVM applications regardless of </a:t>
            </a:r>
            <a:r>
              <a:rPr lang="en-US" sz="2800" dirty="0" smtClean="0"/>
              <a:t>type.</a:t>
            </a:r>
            <a:endParaRPr lang="it-IT" sz="4400"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pPr eaLnBrk="1" fontAlgn="ctr" hangingPunct="1"/>
            <a:r>
              <a:rPr lang="en-US" sz="2800" strike="sngStrike" dirty="0"/>
              <a:t>The core premise of Spring Cloud Stream </a:t>
            </a:r>
            <a:r>
              <a:rPr lang="en-US" sz="2800" strike="sngStrike" dirty="0" smtClean="0"/>
              <a:t>is that Spring Integration</a:t>
            </a:r>
            <a:r>
              <a:rPr lang="en-US" sz="2800" strike="sngStrike" dirty="0"/>
              <a:t> meets Spring </a:t>
            </a:r>
            <a:r>
              <a:rPr lang="en-US" sz="2800" strike="sngStrike" dirty="0" smtClean="0"/>
              <a:t>Boot </a:t>
            </a:r>
            <a:r>
              <a:rPr lang="en-US" sz="2800" strike="sngStrike" dirty="0"/>
              <a:t> and that together evolves into a lightweight event-driven microservices framework</a:t>
            </a:r>
            <a:r>
              <a:rPr lang="en-US" sz="2800" strike="sngStrike" dirty="0" smtClean="0"/>
              <a:t>.</a:t>
            </a:r>
            <a:endParaRPr lang="en-US" sz="2800" strike="sngStrike" dirty="0"/>
          </a:p>
          <a:p>
            <a:pPr eaLnBrk="1" fontAlgn="ctr" hangingPunct="1"/>
            <a:r>
              <a:rPr lang="en-US" sz="2800" dirty="0"/>
              <a:t>Spring Cloud Stream provides an opinionated configuration of message brokers</a:t>
            </a:r>
            <a:r>
              <a:rPr lang="en-US" sz="2800" strike="sngStrike" dirty="0"/>
              <a:t>, introducing the concepts of persistent pub/sub semantics, consumer groups and partitions across several middleware </a:t>
            </a:r>
            <a:r>
              <a:rPr lang="en-US" sz="2800" strike="sngStrike" dirty="0" smtClean="0"/>
              <a:t>vendors, providing </a:t>
            </a:r>
            <a:r>
              <a:rPr lang="en-US" sz="2800" strike="sngStrike" dirty="0"/>
              <a:t>the basis to create stream processing applications.</a:t>
            </a:r>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dirty="0"/>
              <a:t>Create, unit-test, and manage data </a:t>
            </a:r>
            <a:r>
              <a:rPr lang="en-US" sz="2800" dirty="0" err="1"/>
              <a:t>microservices</a:t>
            </a:r>
            <a:r>
              <a:rPr lang="en-US" sz="2800" dirty="0"/>
              <a:t> in isolation</a:t>
            </a:r>
          </a:p>
          <a:p>
            <a:r>
              <a:rPr lang="en-US" sz="2800" strike="sngStrike" dirty="0"/>
              <a:t>Focus on application business logic and the messaging middleware access comes out-of-the-box, for free</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makes  easy </a:t>
            </a:r>
            <a:r>
              <a:rPr lang="en-US" sz="2800" dirty="0"/>
              <a:t>to </a:t>
            </a:r>
            <a:r>
              <a:rPr lang="en-US" sz="2800" dirty="0" smtClean="0"/>
              <a:t>implement </a:t>
            </a:r>
            <a:r>
              <a:rPr lang="en-US" sz="2800" dirty="0"/>
              <a:t>JPA based repositories</a:t>
            </a:r>
            <a:r>
              <a:rPr lang="en-US" sz="2800" dirty="0" smtClean="0"/>
              <a:t>.</a:t>
            </a:r>
          </a:p>
          <a:p>
            <a:r>
              <a:rPr lang="en-US" sz="2800" dirty="0" smtClean="0"/>
              <a:t>Spring </a:t>
            </a:r>
            <a:r>
              <a:rPr lang="en-US" sz="2800" dirty="0"/>
              <a:t>Data JPA </a:t>
            </a:r>
            <a:r>
              <a:rPr lang="en-US" sz="2800" strike="sngStrike" dirty="0"/>
              <a:t>aims to significantly </a:t>
            </a:r>
            <a:r>
              <a:rPr lang="en-US" sz="2800" dirty="0"/>
              <a:t>improve the implementation of data access layers by reducing the </a:t>
            </a:r>
            <a:r>
              <a:rPr lang="en-US" sz="2800" dirty="0" smtClean="0"/>
              <a:t>coding effort </a:t>
            </a:r>
            <a:r>
              <a:rPr lang="en-US" sz="2800" strike="sngStrike" dirty="0"/>
              <a:t>to the amount that’s actually needed. </a:t>
            </a:r>
            <a:endParaRPr lang="en-US" sz="2800" strike="sngStrike" dirty="0" smtClean="0"/>
          </a:p>
          <a:p>
            <a:r>
              <a:rPr lang="en-US" sz="2800" dirty="0"/>
              <a:t>Spring Data </a:t>
            </a:r>
            <a:r>
              <a:rPr lang="en-US" sz="2800" dirty="0" smtClean="0"/>
              <a:t>JPA provide the automatic implementation of repository interfaces and custom </a:t>
            </a:r>
            <a:r>
              <a:rPr lang="en-US" sz="2800" dirty="0"/>
              <a:t>finder methods</a:t>
            </a:r>
            <a:endParaRPr lang="en-US" sz="2800" dirty="0" smtClean="0"/>
          </a:p>
          <a:p>
            <a:r>
              <a:rPr lang="en-US" sz="2800" strike="sngStrike" dirty="0" smtClean="0"/>
              <a:t>As </a:t>
            </a:r>
            <a:r>
              <a:rPr lang="en-US" sz="2800" strike="sngStrike" dirty="0"/>
              <a:t>a developer you write your repository interfaces, including custom finder methods, and Spring will provide the implementation automatically.</a:t>
            </a:r>
          </a:p>
          <a:p>
            <a:r>
              <a:rPr lang="en-US" sz="2800" strike="sngStrike" dirty="0"/>
              <a:t>Features</a:t>
            </a:r>
          </a:p>
          <a:p>
            <a:pPr lvl="1"/>
            <a:r>
              <a:rPr lang="en-US" sz="2800" dirty="0"/>
              <a:t>Sophisticated support to build repositories based on Spring and JPA</a:t>
            </a:r>
          </a:p>
          <a:p>
            <a:pPr lvl="1"/>
            <a:r>
              <a:rPr lang="en-US" sz="2800" dirty="0" smtClean="0"/>
              <a:t>Pagination </a:t>
            </a:r>
            <a:r>
              <a:rPr lang="en-US" sz="2800" dirty="0"/>
              <a:t>support, dynamic query execution, </a:t>
            </a:r>
            <a:r>
              <a:rPr lang="en-US" sz="2800" dirty="0" smtClean="0"/>
              <a:t>and custom </a:t>
            </a:r>
            <a:r>
              <a:rPr lang="en-US" sz="2800" dirty="0"/>
              <a:t>data access </a:t>
            </a:r>
            <a:r>
              <a:rPr lang="en-US" sz="2800" dirty="0" smtClean="0"/>
              <a:t>code integration</a:t>
            </a:r>
            <a:endParaRPr lang="en-US" sz="2800" dirty="0"/>
          </a:p>
          <a:p>
            <a:pPr lvl="1"/>
            <a:r>
              <a:rPr lang="en-US" sz="2800" dirty="0"/>
              <a:t>Validation of @Query annotated queries at bootstrap time</a:t>
            </a:r>
          </a:p>
          <a:p>
            <a:pPr lvl="1"/>
            <a:r>
              <a:rPr lang="en-US" sz="2800" dirty="0"/>
              <a:t>Support for XML based entity mapping</a:t>
            </a:r>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a:t>
            </a:r>
            <a:r>
              <a:rPr lang="en-US" sz="2800" dirty="0" err="1" smtClean="0"/>
              <a:t>develpment</a:t>
            </a:r>
            <a:r>
              <a:rPr lang="en-US" sz="2800" dirty="0" smtClean="0"/>
              <a:t> of </a:t>
            </a:r>
            <a:r>
              <a:rPr lang="en-US" sz="2800" dirty="0"/>
              <a:t>hypermedia-based </a:t>
            </a:r>
            <a:r>
              <a:rPr lang="en-US" sz="2800" dirty="0" err="1"/>
              <a:t>RESTful</a:t>
            </a:r>
            <a:r>
              <a:rPr lang="en-US" sz="2800" dirty="0"/>
              <a:t> front end web services on top of Spring Data repositories.</a:t>
            </a:r>
          </a:p>
          <a:p>
            <a:pPr eaLnBrk="1" fontAlgn="t" hangingPunct="1"/>
            <a:r>
              <a:rPr lang="en-US" sz="2800" strike="sngStrike" dirty="0" smtClean="0"/>
              <a:t>with </a:t>
            </a:r>
            <a:r>
              <a:rPr lang="en-US" sz="2800" strike="sngStrike" dirty="0"/>
              <a:t>little effort </a:t>
            </a:r>
            <a:r>
              <a:rPr lang="en-US" sz="2800" strike="sngStrike" dirty="0" smtClean="0"/>
              <a:t> (business logic for exposing Rest </a:t>
            </a:r>
            <a:r>
              <a:rPr lang="en-US" sz="2800" strike="sngStrike" dirty="0" err="1" smtClean="0"/>
              <a:t>Api</a:t>
            </a:r>
            <a:r>
              <a:rPr lang="en-US" sz="2800" strike="sngStrike" dirty="0" smtClean="0"/>
              <a:t> ) - With </a:t>
            </a:r>
            <a:r>
              <a:rPr lang="en-US" sz="2800" strike="sngStrike" dirty="0" err="1" smtClean="0"/>
              <a:t>thi</a:t>
            </a:r>
            <a:r>
              <a:rPr lang="en-US" sz="2800" strike="sngStrike" dirty="0" smtClean="0"/>
              <a:t> framework  it is possible to expose  JPA </a:t>
            </a:r>
            <a:r>
              <a:rPr lang="en-US" sz="2800" strike="sngStrike" dirty="0"/>
              <a:t>repositories with </a:t>
            </a:r>
            <a:r>
              <a:rPr lang="en-US" sz="2800" strike="sngStrike" dirty="0" smtClean="0"/>
              <a:t>a</a:t>
            </a:r>
          </a:p>
          <a:p>
            <a:r>
              <a:rPr lang="en-US" sz="2800" strike="sngStrike" dirty="0" smtClean="0"/>
              <a:t>Spring </a:t>
            </a:r>
            <a:r>
              <a:rPr lang="en-US" sz="2800" strike="sngStrike" dirty="0"/>
              <a:t>Data REST builds on top of Spring Data repositories, analyzes your application’s domain model and exposes hypermedia-driven HTTP resources for aggregates contained in the model.</a:t>
            </a:r>
          </a:p>
          <a:p>
            <a:r>
              <a:rPr lang="en-US" sz="2800" dirty="0"/>
              <a:t>Features</a:t>
            </a:r>
          </a:p>
          <a:p>
            <a:pPr lvl="1"/>
            <a:r>
              <a:rPr lang="en-US" sz="2800" strike="sngStrike" dirty="0"/>
              <a:t>Exposes a discoverable REST API for your domain model using HAL as media type.</a:t>
            </a:r>
          </a:p>
          <a:p>
            <a:pPr lvl="1"/>
            <a:r>
              <a:rPr lang="en-US" sz="2800" dirty="0"/>
              <a:t>Exposes collection, item and association resources representing your model.</a:t>
            </a:r>
          </a:p>
          <a:p>
            <a:pPr lvl="1"/>
            <a:r>
              <a:rPr lang="en-US" sz="2800" dirty="0"/>
              <a:t>Supports pagination via navigational </a:t>
            </a:r>
            <a:r>
              <a:rPr lang="en-US" sz="2800" dirty="0" smtClean="0"/>
              <a:t>links</a:t>
            </a:r>
            <a:endParaRPr lang="en-US" sz="2800" dirty="0"/>
          </a:p>
          <a:p>
            <a:pPr lvl="1"/>
            <a:r>
              <a:rPr lang="en-US" sz="2800" dirty="0"/>
              <a:t>Allows to dynamically filter collection resources.</a:t>
            </a:r>
          </a:p>
          <a:p>
            <a:pPr lvl="1"/>
            <a:r>
              <a:rPr lang="en-US" sz="2800" dirty="0"/>
              <a:t>Exposes dedicated search resources for query methods defined in your repositories.</a:t>
            </a:r>
          </a:p>
          <a:p>
            <a:pPr lvl="1"/>
            <a:r>
              <a:rPr lang="en-US" sz="2800" dirty="0"/>
              <a:t>Allows to hook into the handling of REST requests by handling Spring </a:t>
            </a:r>
            <a:r>
              <a:rPr lang="en-US" sz="2800" dirty="0" err="1"/>
              <a:t>ApplicationEvents</a:t>
            </a:r>
            <a:r>
              <a:rPr lang="en-US" sz="2800" dirty="0"/>
              <a:t>.</a:t>
            </a:r>
          </a:p>
          <a:p>
            <a:pPr lvl="1"/>
            <a:r>
              <a:rPr lang="en-US" sz="2800" dirty="0"/>
              <a:t>Exposes metadata about the model discovered as ALPS and JSON Schema.</a:t>
            </a:r>
          </a:p>
          <a:p>
            <a:pPr lvl="1"/>
            <a:r>
              <a:rPr lang="en-US" sz="2800" dirty="0"/>
              <a:t>Allows to define client specific representations through projections.</a:t>
            </a:r>
          </a:p>
          <a:p>
            <a:pPr lvl="1"/>
            <a:r>
              <a:rPr lang="en-US" sz="2800" strike="sngStrike" dirty="0"/>
              <a:t>Ships a customized variant of the HAL Browser to leverage the exposed metadata.</a:t>
            </a:r>
          </a:p>
          <a:p>
            <a:pPr lvl="1"/>
            <a:r>
              <a:rPr lang="en-US" sz="2800" strike="sngStrike" dirty="0"/>
              <a:t>Currently supports JPA, </a:t>
            </a:r>
            <a:r>
              <a:rPr lang="en-US" sz="2800" strike="sngStrike" dirty="0" err="1"/>
              <a:t>MongoDB</a:t>
            </a:r>
            <a:r>
              <a:rPr lang="en-US" sz="2800" strike="sngStrike" dirty="0"/>
              <a:t>, Neo4j, </a:t>
            </a:r>
            <a:r>
              <a:rPr lang="en-US" sz="2800" strike="sngStrike" dirty="0" err="1"/>
              <a:t>Solr</a:t>
            </a:r>
            <a:r>
              <a:rPr lang="en-US" sz="2800" strike="sngStrike" dirty="0"/>
              <a:t>, Cassandra, </a:t>
            </a:r>
            <a:r>
              <a:rPr lang="en-US" sz="2800" strike="sngStrike" dirty="0" err="1"/>
              <a:t>Gemfire</a:t>
            </a:r>
            <a:r>
              <a:rPr lang="en-US" sz="2800" strike="sngStrike" dirty="0"/>
              <a:t>.</a:t>
            </a:r>
          </a:p>
          <a:p>
            <a:pPr lvl="1"/>
            <a:r>
              <a:rPr lang="en-US" sz="2800" strike="sngStrike" dirty="0"/>
              <a:t>Allows advanced customizations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1400" dirty="0" smtClean="0"/>
              <a:t>The </a:t>
            </a:r>
            <a:r>
              <a:rPr lang="it-IT" sz="1400" dirty="0"/>
              <a:t>Spring Data </a:t>
            </a:r>
            <a:r>
              <a:rPr lang="it-IT" sz="1400" dirty="0" err="1"/>
              <a:t>MongoDB</a:t>
            </a:r>
            <a:r>
              <a:rPr lang="it-IT" sz="1400" dirty="0"/>
              <a:t> </a:t>
            </a:r>
            <a:r>
              <a:rPr lang="it-IT" sz="1400" dirty="0" err="1"/>
              <a:t>project</a:t>
            </a:r>
            <a:r>
              <a:rPr lang="it-IT" sz="1400" dirty="0"/>
              <a:t> </a:t>
            </a:r>
            <a:r>
              <a:rPr lang="it-IT" sz="1400" dirty="0" err="1"/>
              <a:t>provides</a:t>
            </a:r>
            <a:r>
              <a:rPr lang="it-IT" sz="1400" dirty="0"/>
              <a:t> </a:t>
            </a:r>
            <a:r>
              <a:rPr lang="it-IT" sz="1400" dirty="0" err="1"/>
              <a:t>integration</a:t>
            </a:r>
            <a:r>
              <a:rPr lang="it-IT" sz="1400" dirty="0"/>
              <a:t> with the </a:t>
            </a:r>
            <a:r>
              <a:rPr lang="it-IT" sz="1400" dirty="0" err="1"/>
              <a:t>MongoDB</a:t>
            </a:r>
            <a:r>
              <a:rPr lang="it-IT" sz="1400" dirty="0"/>
              <a:t> </a:t>
            </a:r>
            <a:r>
              <a:rPr lang="it-IT" sz="1400" dirty="0" err="1"/>
              <a:t>document</a:t>
            </a:r>
            <a:r>
              <a:rPr lang="it-IT" sz="1400" dirty="0"/>
              <a:t> database. </a:t>
            </a:r>
            <a:endParaRPr lang="it-IT" sz="1400" dirty="0" smtClean="0"/>
          </a:p>
          <a:p>
            <a:r>
              <a:rPr lang="it-IT" sz="1400" dirty="0" smtClean="0"/>
              <a:t>POJO </a:t>
            </a:r>
            <a:r>
              <a:rPr lang="it-IT" sz="1400" dirty="0" err="1"/>
              <a:t>centric</a:t>
            </a:r>
            <a:r>
              <a:rPr lang="it-IT" sz="1400" dirty="0"/>
              <a:t> model for </a:t>
            </a:r>
            <a:r>
              <a:rPr lang="it-IT" sz="1400" dirty="0" err="1"/>
              <a:t>interacting</a:t>
            </a:r>
            <a:r>
              <a:rPr lang="it-IT" sz="1400" dirty="0"/>
              <a:t> with a </a:t>
            </a:r>
            <a:r>
              <a:rPr lang="it-IT" sz="1400" dirty="0" err="1"/>
              <a:t>MongoDB</a:t>
            </a:r>
            <a:r>
              <a:rPr lang="it-IT" sz="1400" dirty="0"/>
              <a:t> </a:t>
            </a:r>
            <a:r>
              <a:rPr lang="it-IT" sz="1400" dirty="0" err="1"/>
              <a:t>DBCollection</a:t>
            </a:r>
            <a:r>
              <a:rPr lang="it-IT" sz="1400" dirty="0"/>
              <a:t> and </a:t>
            </a:r>
          </a:p>
          <a:p>
            <a:r>
              <a:rPr lang="it-IT" sz="1400" dirty="0" err="1" smtClean="0"/>
              <a:t>easily</a:t>
            </a:r>
            <a:r>
              <a:rPr lang="it-IT" sz="1400" dirty="0" smtClean="0"/>
              <a:t> </a:t>
            </a:r>
            <a:r>
              <a:rPr lang="it-IT" sz="1400" dirty="0" err="1"/>
              <a:t>writing</a:t>
            </a:r>
            <a:r>
              <a:rPr lang="it-IT" sz="1400" dirty="0"/>
              <a:t> a Repository style data </a:t>
            </a:r>
            <a:r>
              <a:rPr lang="it-IT" sz="1400" dirty="0" err="1"/>
              <a:t>access</a:t>
            </a:r>
            <a:r>
              <a:rPr lang="it-IT" sz="1400" dirty="0"/>
              <a:t> </a:t>
            </a:r>
            <a:r>
              <a:rPr lang="it-IT" sz="1400" dirty="0" err="1"/>
              <a:t>layer</a:t>
            </a:r>
            <a:r>
              <a:rPr lang="it-IT" sz="1400" dirty="0"/>
              <a:t>.</a:t>
            </a:r>
          </a:p>
          <a:p>
            <a:r>
              <a:rPr lang="it-IT" sz="1400" dirty="0" err="1" smtClean="0"/>
              <a:t>Features</a:t>
            </a:r>
            <a:endParaRPr lang="it-IT" sz="1400" dirty="0" smtClean="0"/>
          </a:p>
          <a:p>
            <a:pPr marL="0" indent="0">
              <a:buNone/>
            </a:pPr>
            <a:r>
              <a:rPr lang="it-IT" sz="1400" dirty="0" smtClean="0"/>
              <a:t>Spring </a:t>
            </a:r>
            <a:r>
              <a:rPr lang="it-IT" sz="1400" dirty="0"/>
              <a:t>configuration </a:t>
            </a:r>
            <a:r>
              <a:rPr lang="it-IT" sz="1400" dirty="0" err="1"/>
              <a:t>support</a:t>
            </a:r>
            <a:r>
              <a:rPr lang="it-IT" sz="1400" dirty="0"/>
              <a:t> </a:t>
            </a:r>
            <a:r>
              <a:rPr lang="it-IT" sz="1400" dirty="0" err="1"/>
              <a:t>using</a:t>
            </a:r>
            <a:r>
              <a:rPr lang="it-IT" sz="1400" dirty="0"/>
              <a:t> Java </a:t>
            </a:r>
            <a:r>
              <a:rPr lang="it-IT" sz="1400" dirty="0" err="1"/>
              <a:t>based</a:t>
            </a:r>
            <a:r>
              <a:rPr lang="it-IT" sz="1400" dirty="0"/>
              <a:t> @Configuration </a:t>
            </a:r>
            <a:r>
              <a:rPr lang="it-IT" sz="1400" dirty="0" err="1"/>
              <a:t>classes</a:t>
            </a:r>
            <a:r>
              <a:rPr lang="it-IT" sz="1400" dirty="0"/>
              <a:t> or an XML </a:t>
            </a:r>
            <a:r>
              <a:rPr lang="it-IT" sz="1400" dirty="0" err="1"/>
              <a:t>namespace</a:t>
            </a:r>
            <a:r>
              <a:rPr lang="it-IT" sz="1400" dirty="0"/>
              <a:t> for a </a:t>
            </a:r>
            <a:r>
              <a:rPr lang="it-IT" sz="1400" dirty="0" err="1"/>
              <a:t>Mongo</a:t>
            </a:r>
            <a:r>
              <a:rPr lang="it-IT" sz="1400" dirty="0"/>
              <a:t> driver </a:t>
            </a:r>
            <a:r>
              <a:rPr lang="it-IT" sz="1400" dirty="0" err="1"/>
              <a:t>instance</a:t>
            </a:r>
            <a:r>
              <a:rPr lang="it-IT" sz="1400" dirty="0"/>
              <a:t> and replica sets.</a:t>
            </a:r>
          </a:p>
          <a:p>
            <a:pPr marL="0" indent="0">
              <a:buNone/>
            </a:pPr>
            <a:r>
              <a:rPr lang="it-IT" sz="1400" dirty="0" err="1"/>
              <a:t>MongoTemplate</a:t>
            </a:r>
            <a:r>
              <a:rPr lang="it-IT" sz="1400" dirty="0"/>
              <a:t> </a:t>
            </a:r>
            <a:r>
              <a:rPr lang="it-IT" sz="1400" dirty="0" err="1"/>
              <a:t>helper</a:t>
            </a:r>
            <a:r>
              <a:rPr lang="it-IT" sz="1400" dirty="0"/>
              <a:t> </a:t>
            </a:r>
            <a:r>
              <a:rPr lang="it-IT" sz="1400" dirty="0" err="1"/>
              <a:t>class</a:t>
            </a:r>
            <a:r>
              <a:rPr lang="it-IT" sz="1400" dirty="0"/>
              <a:t> </a:t>
            </a:r>
            <a:r>
              <a:rPr lang="it-IT" sz="1400" dirty="0" err="1"/>
              <a:t>that</a:t>
            </a:r>
            <a:r>
              <a:rPr lang="it-IT" sz="1400" dirty="0"/>
              <a:t> </a:t>
            </a:r>
            <a:r>
              <a:rPr lang="it-IT" sz="1400" dirty="0" err="1"/>
              <a:t>increases</a:t>
            </a:r>
            <a:r>
              <a:rPr lang="it-IT" sz="1400" dirty="0"/>
              <a:t> </a:t>
            </a:r>
            <a:r>
              <a:rPr lang="it-IT" sz="1400" dirty="0" err="1"/>
              <a:t>productivity</a:t>
            </a:r>
            <a:r>
              <a:rPr lang="it-IT" sz="1400" dirty="0"/>
              <a:t> </a:t>
            </a:r>
            <a:r>
              <a:rPr lang="it-IT" sz="1400" dirty="0" err="1"/>
              <a:t>performing</a:t>
            </a:r>
            <a:r>
              <a:rPr lang="it-IT" sz="1400" dirty="0"/>
              <a:t> common </a:t>
            </a:r>
            <a:r>
              <a:rPr lang="it-IT" sz="1400" dirty="0" err="1"/>
              <a:t>Mongo</a:t>
            </a:r>
            <a:r>
              <a:rPr lang="it-IT" sz="1400" dirty="0"/>
              <a:t> </a:t>
            </a:r>
            <a:r>
              <a:rPr lang="it-IT" sz="1400" dirty="0" err="1"/>
              <a:t>operations</a:t>
            </a:r>
            <a:r>
              <a:rPr lang="it-IT" sz="1400" dirty="0"/>
              <a:t>. </a:t>
            </a:r>
            <a:r>
              <a:rPr lang="it-IT" sz="1400" dirty="0" err="1"/>
              <a:t>Includes</a:t>
            </a:r>
            <a:r>
              <a:rPr lang="it-IT" sz="1400" dirty="0"/>
              <a:t> </a:t>
            </a:r>
            <a:r>
              <a:rPr lang="it-IT" sz="1400" dirty="0" err="1"/>
              <a:t>integrated</a:t>
            </a:r>
            <a:r>
              <a:rPr lang="it-IT" sz="1400" dirty="0"/>
              <a:t> </a:t>
            </a:r>
            <a:r>
              <a:rPr lang="it-IT" sz="1400" dirty="0" err="1"/>
              <a:t>object</a:t>
            </a:r>
            <a:r>
              <a:rPr lang="it-IT" sz="1400" dirty="0"/>
              <a:t> </a:t>
            </a:r>
            <a:r>
              <a:rPr lang="it-IT" sz="1400" dirty="0" err="1"/>
              <a:t>mapping</a:t>
            </a:r>
            <a:r>
              <a:rPr lang="it-IT" sz="1400" dirty="0"/>
              <a:t> </a:t>
            </a:r>
            <a:r>
              <a:rPr lang="it-IT" sz="1400" dirty="0" err="1"/>
              <a:t>between</a:t>
            </a:r>
            <a:r>
              <a:rPr lang="it-IT" sz="1400" dirty="0"/>
              <a:t> </a:t>
            </a:r>
            <a:r>
              <a:rPr lang="it-IT" sz="1400" dirty="0" err="1"/>
              <a:t>documents</a:t>
            </a:r>
            <a:r>
              <a:rPr lang="it-IT" sz="1400" dirty="0"/>
              <a:t> and </a:t>
            </a:r>
            <a:r>
              <a:rPr lang="it-IT" sz="1400" dirty="0" err="1"/>
              <a:t>POJOs</a:t>
            </a:r>
            <a:r>
              <a:rPr lang="it-IT" sz="1400" dirty="0"/>
              <a:t>.</a:t>
            </a:r>
          </a:p>
          <a:p>
            <a:pPr marL="0" indent="0">
              <a:buNone/>
            </a:pPr>
            <a:r>
              <a:rPr lang="it-IT" sz="1400" dirty="0" err="1"/>
              <a:t>Exception</a:t>
            </a:r>
            <a:r>
              <a:rPr lang="it-IT" sz="1400" dirty="0"/>
              <a:t> </a:t>
            </a:r>
            <a:r>
              <a:rPr lang="it-IT" sz="1400" dirty="0" err="1"/>
              <a:t>translation</a:t>
            </a:r>
            <a:r>
              <a:rPr lang="it-IT" sz="1400" dirty="0"/>
              <a:t> </a:t>
            </a:r>
            <a:r>
              <a:rPr lang="it-IT" sz="1400" dirty="0" err="1"/>
              <a:t>into</a:t>
            </a:r>
            <a:r>
              <a:rPr lang="it-IT" sz="1400" dirty="0"/>
              <a:t> </a:t>
            </a:r>
            <a:r>
              <a:rPr lang="it-IT" sz="1400" dirty="0" err="1"/>
              <a:t>Spring’s</a:t>
            </a:r>
            <a:r>
              <a:rPr lang="it-IT" sz="1400" dirty="0"/>
              <a:t> </a:t>
            </a:r>
            <a:r>
              <a:rPr lang="it-IT" sz="1400" dirty="0" err="1"/>
              <a:t>portable</a:t>
            </a:r>
            <a:r>
              <a:rPr lang="it-IT" sz="1400" dirty="0"/>
              <a:t> Data Access </a:t>
            </a:r>
            <a:r>
              <a:rPr lang="it-IT" sz="1400" dirty="0" err="1"/>
              <a:t>Exception</a:t>
            </a:r>
            <a:r>
              <a:rPr lang="it-IT" sz="1400" dirty="0"/>
              <a:t> </a:t>
            </a:r>
            <a:r>
              <a:rPr lang="it-IT" sz="1400" dirty="0" err="1"/>
              <a:t>hierarchy</a:t>
            </a:r>
            <a:endParaRPr lang="it-IT" sz="1400" dirty="0"/>
          </a:p>
          <a:p>
            <a:pPr marL="0" indent="0">
              <a:buNone/>
            </a:pPr>
            <a:r>
              <a:rPr lang="it-IT" sz="1400" dirty="0" err="1"/>
              <a:t>Feature</a:t>
            </a:r>
            <a:r>
              <a:rPr lang="it-IT" sz="1400" dirty="0"/>
              <a:t> </a:t>
            </a:r>
            <a:r>
              <a:rPr lang="it-IT" sz="1400" dirty="0" err="1"/>
              <a:t>Rich</a:t>
            </a:r>
            <a:r>
              <a:rPr lang="it-IT" sz="1400" dirty="0"/>
              <a:t> Object </a:t>
            </a:r>
            <a:r>
              <a:rPr lang="it-IT" sz="1400" dirty="0" err="1"/>
              <a:t>Mapping</a:t>
            </a:r>
            <a:r>
              <a:rPr lang="it-IT" sz="1400" dirty="0"/>
              <a:t> </a:t>
            </a:r>
            <a:r>
              <a:rPr lang="it-IT" sz="1400" dirty="0" err="1"/>
              <a:t>integrated</a:t>
            </a:r>
            <a:r>
              <a:rPr lang="it-IT" sz="1400" dirty="0"/>
              <a:t> with </a:t>
            </a:r>
            <a:r>
              <a:rPr lang="it-IT" sz="1400" dirty="0" err="1"/>
              <a:t>Spring’s</a:t>
            </a:r>
            <a:r>
              <a:rPr lang="it-IT" sz="1400" dirty="0"/>
              <a:t> Conversion Service</a:t>
            </a:r>
          </a:p>
          <a:p>
            <a:pPr marL="0" indent="0">
              <a:buNone/>
            </a:pPr>
            <a:r>
              <a:rPr lang="it-IT" sz="1400" dirty="0" err="1"/>
              <a:t>Annotation</a:t>
            </a:r>
            <a:r>
              <a:rPr lang="it-IT" sz="1400" dirty="0"/>
              <a:t> </a:t>
            </a:r>
            <a:r>
              <a:rPr lang="it-IT" sz="1400" dirty="0" err="1"/>
              <a:t>based</a:t>
            </a:r>
            <a:r>
              <a:rPr lang="it-IT" sz="1400" dirty="0"/>
              <a:t> </a:t>
            </a:r>
            <a:r>
              <a:rPr lang="it-IT" sz="1400" dirty="0" err="1"/>
              <a:t>mapping</a:t>
            </a:r>
            <a:r>
              <a:rPr lang="it-IT" sz="1400" dirty="0"/>
              <a:t> </a:t>
            </a:r>
            <a:r>
              <a:rPr lang="it-IT" sz="1400" dirty="0" err="1"/>
              <a:t>metadata</a:t>
            </a:r>
            <a:r>
              <a:rPr lang="it-IT" sz="1400" dirty="0"/>
              <a:t> </a:t>
            </a:r>
            <a:r>
              <a:rPr lang="it-IT" sz="1400" dirty="0" err="1"/>
              <a:t>but</a:t>
            </a:r>
            <a:r>
              <a:rPr lang="it-IT" sz="1400" dirty="0"/>
              <a:t> </a:t>
            </a:r>
            <a:r>
              <a:rPr lang="it-IT" sz="1400" dirty="0" err="1"/>
              <a:t>extensible</a:t>
            </a:r>
            <a:r>
              <a:rPr lang="it-IT" sz="1400" dirty="0"/>
              <a:t> to </a:t>
            </a:r>
            <a:r>
              <a:rPr lang="it-IT" sz="1400" dirty="0" err="1"/>
              <a:t>support</a:t>
            </a:r>
            <a:r>
              <a:rPr lang="it-IT" sz="1400" dirty="0"/>
              <a:t> </a:t>
            </a:r>
            <a:r>
              <a:rPr lang="it-IT" sz="1400" dirty="0" err="1"/>
              <a:t>other</a:t>
            </a:r>
            <a:r>
              <a:rPr lang="it-IT" sz="1400" dirty="0"/>
              <a:t> </a:t>
            </a:r>
            <a:r>
              <a:rPr lang="it-IT" sz="1400" dirty="0" err="1"/>
              <a:t>metadata</a:t>
            </a:r>
            <a:r>
              <a:rPr lang="it-IT" sz="1400" dirty="0"/>
              <a:t> formats</a:t>
            </a:r>
          </a:p>
          <a:p>
            <a:pPr marL="0" indent="0">
              <a:buNone/>
            </a:pPr>
            <a:r>
              <a:rPr lang="it-IT" sz="1400" dirty="0" err="1"/>
              <a:t>Persistence</a:t>
            </a:r>
            <a:r>
              <a:rPr lang="it-IT" sz="1400" dirty="0"/>
              <a:t> and </a:t>
            </a:r>
            <a:r>
              <a:rPr lang="it-IT" sz="1400" dirty="0" err="1"/>
              <a:t>mapping</a:t>
            </a:r>
            <a:r>
              <a:rPr lang="it-IT" sz="1400" dirty="0"/>
              <a:t> </a:t>
            </a:r>
            <a:r>
              <a:rPr lang="it-IT" sz="1400" dirty="0" err="1"/>
              <a:t>lifecycle</a:t>
            </a:r>
            <a:r>
              <a:rPr lang="it-IT" sz="1400" dirty="0"/>
              <a:t> </a:t>
            </a:r>
            <a:r>
              <a:rPr lang="it-IT" sz="1400" dirty="0" err="1"/>
              <a:t>events</a:t>
            </a:r>
            <a:endParaRPr lang="it-IT" sz="1400" dirty="0"/>
          </a:p>
          <a:p>
            <a:pPr marL="0" indent="0">
              <a:buNone/>
            </a:pPr>
            <a:r>
              <a:rPr lang="it-IT" sz="1400" dirty="0" err="1"/>
              <a:t>Low-level</a:t>
            </a:r>
            <a:r>
              <a:rPr lang="it-IT" sz="1400" dirty="0"/>
              <a:t> </a:t>
            </a:r>
            <a:r>
              <a:rPr lang="it-IT" sz="1400" dirty="0" err="1"/>
              <a:t>mapping</a:t>
            </a:r>
            <a:r>
              <a:rPr lang="it-IT" sz="1400" dirty="0"/>
              <a:t> </a:t>
            </a:r>
            <a:r>
              <a:rPr lang="it-IT" sz="1400" dirty="0" err="1"/>
              <a:t>using</a:t>
            </a:r>
            <a:r>
              <a:rPr lang="it-IT" sz="1400" dirty="0"/>
              <a:t> </a:t>
            </a:r>
            <a:r>
              <a:rPr lang="it-IT" sz="1400" dirty="0" err="1"/>
              <a:t>MongoReader</a:t>
            </a:r>
            <a:r>
              <a:rPr lang="it-IT" sz="1400" dirty="0"/>
              <a:t>/</a:t>
            </a:r>
            <a:r>
              <a:rPr lang="it-IT" sz="1400" dirty="0" err="1"/>
              <a:t>MongoWriter</a:t>
            </a:r>
            <a:r>
              <a:rPr lang="it-IT" sz="1400" dirty="0"/>
              <a:t> </a:t>
            </a:r>
            <a:r>
              <a:rPr lang="it-IT" sz="1400" dirty="0" err="1"/>
              <a:t>abstractions</a:t>
            </a:r>
            <a:endParaRPr lang="it-IT" sz="1400" dirty="0"/>
          </a:p>
          <a:p>
            <a:pPr marL="0" indent="0">
              <a:buNone/>
            </a:pPr>
            <a:r>
              <a:rPr lang="it-IT" sz="1400" dirty="0"/>
              <a:t>Java </a:t>
            </a:r>
            <a:r>
              <a:rPr lang="it-IT" sz="1400" dirty="0" err="1"/>
              <a:t>based</a:t>
            </a:r>
            <a:r>
              <a:rPr lang="it-IT" sz="1400" dirty="0"/>
              <a:t> Query, </a:t>
            </a:r>
            <a:r>
              <a:rPr lang="it-IT" sz="1400" dirty="0" err="1"/>
              <a:t>Criteria</a:t>
            </a:r>
            <a:r>
              <a:rPr lang="it-IT" sz="1400" dirty="0"/>
              <a:t>, and Update </a:t>
            </a:r>
            <a:r>
              <a:rPr lang="it-IT" sz="1400" dirty="0" err="1"/>
              <a:t>DSLs</a:t>
            </a:r>
            <a:endParaRPr lang="it-IT" sz="1400" dirty="0"/>
          </a:p>
          <a:p>
            <a:pPr marL="0" indent="0">
              <a:buNone/>
            </a:pPr>
            <a:r>
              <a:rPr lang="it-IT" sz="1400" dirty="0" err="1"/>
              <a:t>Automatic</a:t>
            </a:r>
            <a:r>
              <a:rPr lang="it-IT" sz="1400" dirty="0"/>
              <a:t> </a:t>
            </a:r>
            <a:r>
              <a:rPr lang="it-IT" sz="1400" dirty="0" err="1"/>
              <a:t>implementation</a:t>
            </a:r>
            <a:r>
              <a:rPr lang="it-IT" sz="1400" dirty="0"/>
              <a:t> of </a:t>
            </a:r>
            <a:r>
              <a:rPr lang="it-IT" sz="1400" dirty="0" err="1"/>
              <a:t>Repository</a:t>
            </a:r>
            <a:r>
              <a:rPr lang="it-IT" sz="1400" dirty="0"/>
              <a:t> </a:t>
            </a:r>
            <a:r>
              <a:rPr lang="it-IT" sz="1400" dirty="0" err="1"/>
              <a:t>interfaces</a:t>
            </a:r>
            <a:r>
              <a:rPr lang="it-IT" sz="1400" dirty="0"/>
              <a:t> </a:t>
            </a:r>
            <a:r>
              <a:rPr lang="it-IT" sz="1400" dirty="0" err="1"/>
              <a:t>including</a:t>
            </a:r>
            <a:r>
              <a:rPr lang="it-IT" sz="1400" dirty="0"/>
              <a:t> </a:t>
            </a:r>
            <a:r>
              <a:rPr lang="it-IT" sz="1400" dirty="0" err="1"/>
              <a:t>support</a:t>
            </a:r>
            <a:r>
              <a:rPr lang="it-IT" sz="1400" dirty="0"/>
              <a:t> for custom </a:t>
            </a:r>
            <a:r>
              <a:rPr lang="it-IT" sz="1400" dirty="0" err="1"/>
              <a:t>finder</a:t>
            </a:r>
            <a:r>
              <a:rPr lang="it-IT" sz="1400" dirty="0"/>
              <a:t> </a:t>
            </a:r>
            <a:r>
              <a:rPr lang="it-IT" sz="1400" dirty="0" err="1"/>
              <a:t>methods</a:t>
            </a:r>
            <a:r>
              <a:rPr lang="it-IT" sz="1400" dirty="0"/>
              <a:t>.</a:t>
            </a:r>
          </a:p>
          <a:p>
            <a:pPr marL="0" indent="0">
              <a:buNone/>
            </a:pPr>
            <a:r>
              <a:rPr lang="it-IT" sz="1400" dirty="0" err="1"/>
              <a:t>QueryDSL</a:t>
            </a:r>
            <a:r>
              <a:rPr lang="it-IT" sz="1400" dirty="0"/>
              <a:t> </a:t>
            </a:r>
            <a:r>
              <a:rPr lang="it-IT" sz="1400" dirty="0" err="1"/>
              <a:t>integration</a:t>
            </a:r>
            <a:r>
              <a:rPr lang="it-IT" sz="1400" dirty="0"/>
              <a:t> to </a:t>
            </a:r>
            <a:r>
              <a:rPr lang="it-IT" sz="1400" dirty="0" err="1"/>
              <a:t>support</a:t>
            </a:r>
            <a:r>
              <a:rPr lang="it-IT" sz="1400" dirty="0"/>
              <a:t> </a:t>
            </a:r>
            <a:r>
              <a:rPr lang="it-IT" sz="1400" dirty="0" err="1"/>
              <a:t>type-safe</a:t>
            </a:r>
            <a:r>
              <a:rPr lang="it-IT" sz="1400" dirty="0"/>
              <a:t> </a:t>
            </a:r>
            <a:r>
              <a:rPr lang="it-IT" sz="1400" dirty="0" err="1"/>
              <a:t>queries</a:t>
            </a:r>
            <a:r>
              <a:rPr lang="it-IT" sz="1400" dirty="0"/>
              <a:t>.</a:t>
            </a:r>
          </a:p>
          <a:p>
            <a:pPr marL="0" indent="0">
              <a:buNone/>
            </a:pPr>
            <a:r>
              <a:rPr lang="it-IT" sz="1400" dirty="0"/>
              <a:t>Cross-</a:t>
            </a:r>
            <a:r>
              <a:rPr lang="it-IT" sz="1400" dirty="0" err="1"/>
              <a:t>store</a:t>
            </a:r>
            <a:r>
              <a:rPr lang="it-IT" sz="1400" dirty="0"/>
              <a:t> </a:t>
            </a:r>
            <a:r>
              <a:rPr lang="it-IT" sz="1400" dirty="0" err="1"/>
              <a:t>persistance</a:t>
            </a:r>
            <a:r>
              <a:rPr lang="it-IT" sz="1400" dirty="0"/>
              <a:t> - </a:t>
            </a:r>
            <a:r>
              <a:rPr lang="it-IT" sz="1400" dirty="0" err="1"/>
              <a:t>support</a:t>
            </a:r>
            <a:r>
              <a:rPr lang="it-IT" sz="1400" dirty="0"/>
              <a:t> for JPA </a:t>
            </a:r>
            <a:r>
              <a:rPr lang="it-IT" sz="1400" dirty="0" err="1"/>
              <a:t>Entities</a:t>
            </a:r>
            <a:r>
              <a:rPr lang="it-IT" sz="1400" dirty="0"/>
              <a:t> with </a:t>
            </a:r>
            <a:r>
              <a:rPr lang="it-IT" sz="1400" dirty="0" err="1"/>
              <a:t>fields</a:t>
            </a:r>
            <a:r>
              <a:rPr lang="it-IT" sz="1400" dirty="0"/>
              <a:t> </a:t>
            </a:r>
            <a:r>
              <a:rPr lang="it-IT" sz="1400" dirty="0" err="1"/>
              <a:t>transparently</a:t>
            </a:r>
            <a:r>
              <a:rPr lang="it-IT" sz="1400" dirty="0"/>
              <a:t> </a:t>
            </a:r>
            <a:r>
              <a:rPr lang="it-IT" sz="1400" dirty="0" err="1"/>
              <a:t>persisted</a:t>
            </a:r>
            <a:r>
              <a:rPr lang="it-IT" sz="1400" dirty="0"/>
              <a:t>/</a:t>
            </a:r>
            <a:r>
              <a:rPr lang="it-IT" sz="1400" dirty="0" err="1"/>
              <a:t>retrieved</a:t>
            </a:r>
            <a:r>
              <a:rPr lang="it-IT" sz="1400" dirty="0"/>
              <a:t> </a:t>
            </a:r>
            <a:r>
              <a:rPr lang="it-IT" sz="1400" dirty="0" err="1"/>
              <a:t>using</a:t>
            </a:r>
            <a:r>
              <a:rPr lang="it-IT" sz="1400" dirty="0"/>
              <a:t> </a:t>
            </a:r>
            <a:r>
              <a:rPr lang="it-IT" sz="1400" dirty="0" err="1"/>
              <a:t>MongoDB</a:t>
            </a:r>
            <a:endParaRPr lang="it-IT" sz="1400" dirty="0"/>
          </a:p>
          <a:p>
            <a:pPr marL="0" indent="0">
              <a:buNone/>
            </a:pPr>
            <a:r>
              <a:rPr lang="it-IT" sz="1400" dirty="0"/>
              <a:t>Log4j log appender</a:t>
            </a:r>
          </a:p>
          <a:p>
            <a:pPr marL="0" indent="0">
              <a:buNone/>
            </a:pPr>
            <a:r>
              <a:rPr lang="it-IT" sz="1400" dirty="0" err="1"/>
              <a:t>GeoSpatial</a:t>
            </a:r>
            <a:r>
              <a:rPr lang="it-IT" sz="1400" dirty="0"/>
              <a:t> </a:t>
            </a:r>
            <a:r>
              <a:rPr lang="it-IT" sz="1400" dirty="0" err="1"/>
              <a:t>integration</a:t>
            </a:r>
            <a:endParaRPr lang="it-IT" sz="1400" dirty="0"/>
          </a:p>
          <a:p>
            <a:pPr marL="0" indent="0">
              <a:buNone/>
            </a:pPr>
            <a:r>
              <a:rPr lang="it-IT" sz="1400" dirty="0" err="1"/>
              <a:t>Map</a:t>
            </a:r>
            <a:r>
              <a:rPr lang="it-IT" sz="1400" dirty="0"/>
              <a:t>-Reduce </a:t>
            </a:r>
            <a:r>
              <a:rPr lang="it-IT" sz="1400" dirty="0" err="1"/>
              <a:t>integration</a:t>
            </a:r>
            <a:endParaRPr lang="it-IT" sz="1400" dirty="0"/>
          </a:p>
          <a:p>
            <a:pPr marL="0" indent="0">
              <a:buNone/>
            </a:pPr>
            <a:r>
              <a:rPr lang="it-IT" sz="1400" dirty="0"/>
              <a:t>JMX </a:t>
            </a:r>
            <a:r>
              <a:rPr lang="it-IT" sz="1400" dirty="0" err="1"/>
              <a:t>administration</a:t>
            </a:r>
            <a:r>
              <a:rPr lang="it-IT" sz="1400" dirty="0"/>
              <a:t> and </a:t>
            </a:r>
            <a:r>
              <a:rPr lang="it-IT" sz="1400" dirty="0" err="1"/>
              <a:t>monitoring</a:t>
            </a:r>
            <a:endParaRPr lang="it-IT" sz="1400" dirty="0"/>
          </a:p>
          <a:p>
            <a:pPr marL="0" indent="0">
              <a:buNone/>
            </a:pPr>
            <a:r>
              <a:rPr lang="it-IT" sz="1400" dirty="0"/>
              <a:t>CDI </a:t>
            </a:r>
            <a:r>
              <a:rPr lang="it-IT" sz="1400" dirty="0" err="1"/>
              <a:t>support</a:t>
            </a:r>
            <a:r>
              <a:rPr lang="it-IT" sz="1400" dirty="0"/>
              <a:t> for </a:t>
            </a:r>
            <a:r>
              <a:rPr lang="it-IT" sz="1400" dirty="0" err="1"/>
              <a:t>repositories</a:t>
            </a:r>
            <a:endParaRPr lang="it-IT" sz="1400" dirty="0"/>
          </a:p>
          <a:p>
            <a:pPr marL="0" indent="0">
              <a:buNone/>
            </a:pPr>
            <a:r>
              <a:rPr lang="it-IT" sz="1400" dirty="0" err="1"/>
              <a:t>GridFS</a:t>
            </a:r>
            <a:r>
              <a:rPr lang="it-IT" sz="1400" dirty="0"/>
              <a:t> </a:t>
            </a:r>
            <a:r>
              <a:rPr lang="it-IT" sz="1400" dirty="0" err="1"/>
              <a:t>support</a:t>
            </a:r>
            <a:endParaRPr lang="it-IT" sz="14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has been build </a:t>
            </a:r>
            <a:r>
              <a:rPr lang="en-US" sz="3200" dirty="0"/>
              <a:t>on top of spring boot to support development of </a:t>
            </a:r>
            <a:r>
              <a:rPr lang="en-US" sz="3200" dirty="0" smtClean="0"/>
              <a:t>microservices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sz="3200" dirty="0" smtClean="0"/>
          </a:p>
          <a:p>
            <a:pPr eaLnBrk="1" fontAlgn="t" hangingPunct="1"/>
            <a:r>
              <a:rPr lang="en-US" sz="3200" dirty="0" smtClean="0"/>
              <a:t>Spring </a:t>
            </a:r>
            <a:r>
              <a:rPr lang="en-US" sz="3200" dirty="0"/>
              <a:t>Cloud </a:t>
            </a:r>
            <a:r>
              <a:rPr lang="en-US" sz="3200" dirty="0" smtClean="0"/>
              <a:t>enable to stand </a:t>
            </a:r>
            <a:r>
              <a:rPr lang="en-US" sz="3200" dirty="0"/>
              <a:t>up services and applications that implement </a:t>
            </a:r>
            <a:r>
              <a:rPr lang="en-US" sz="3200" dirty="0" smtClean="0"/>
              <a:t>the following patterns: </a:t>
            </a:r>
          </a:p>
          <a:p>
            <a:pPr lvl="1"/>
            <a:r>
              <a:rPr lang="en-US" sz="2800" dirty="0"/>
              <a:t>Service registration and discovery</a:t>
            </a:r>
          </a:p>
          <a:p>
            <a:pPr lvl="1"/>
            <a:r>
              <a:rPr lang="en-US" sz="2800" dirty="0"/>
              <a:t>Routing</a:t>
            </a:r>
          </a:p>
          <a:p>
            <a:pPr lvl="1"/>
            <a:r>
              <a:rPr lang="en-US" sz="2800" dirty="0"/>
              <a:t>Service-to-service calls</a:t>
            </a:r>
          </a:p>
          <a:p>
            <a:pPr lvl="1"/>
            <a:r>
              <a:rPr lang="en-US" sz="2800" dirty="0"/>
              <a:t>Load balancing</a:t>
            </a:r>
          </a:p>
          <a:p>
            <a:pPr lvl="1"/>
            <a:r>
              <a:rPr lang="en-US" sz="2800" dirty="0"/>
              <a:t>Circuit Breakers</a:t>
            </a:r>
          </a:p>
          <a:p>
            <a:pPr lvl="1"/>
            <a:r>
              <a:rPr lang="en-US" sz="2800" dirty="0"/>
              <a:t>Distributed </a:t>
            </a:r>
            <a:r>
              <a:rPr lang="en-US" sz="2800" dirty="0" smtClean="0"/>
              <a:t>messaging</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well in any distributed environment, including the developer's own laptop, bare metal data </a:t>
            </a:r>
            <a:r>
              <a:rPr lang="en-US" sz="3200" dirty="0" err="1"/>
              <a:t>centres</a:t>
            </a:r>
            <a:r>
              <a:rPr lang="en-US" sz="3200" dirty="0"/>
              <a:t>, and 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a:t>
            </a:r>
            <a:r>
              <a:rPr lang="en-US" sz="3200" b="1" dirty="0" smtClean="0"/>
              <a:t>Eureka server</a:t>
            </a:r>
            <a:r>
              <a:rPr lang="en-US" sz="3200" dirty="0" smtClean="0"/>
              <a:t>” 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load balancing and failover of middle-tier servers. </a:t>
            </a:r>
            <a:endParaRPr lang="en-US" sz="3200" dirty="0" smtClean="0"/>
          </a:p>
          <a:p>
            <a:pPr eaLnBrk="1" fontAlgn="t" hangingPunct="1"/>
            <a:r>
              <a:rPr lang="en-US" sz="3200" dirty="0" smtClean="0"/>
              <a:t>Eureka comes </a:t>
            </a:r>
            <a:r>
              <a:rPr lang="en-US" sz="3200" dirty="0"/>
              <a:t>with a Java-based client component</a:t>
            </a:r>
            <a:r>
              <a:rPr lang="en-US" sz="3200" dirty="0" smtClean="0"/>
              <a:t>, the “</a:t>
            </a:r>
            <a:r>
              <a:rPr lang="en-US" sz="3200" b="1" dirty="0" smtClean="0"/>
              <a:t>Eureka Client”</a:t>
            </a:r>
            <a:r>
              <a:rPr lang="en-US" sz="3200" dirty="0" smtClean="0"/>
              <a:t>, </a:t>
            </a:r>
            <a:r>
              <a:rPr lang="en-US" sz="3200" dirty="0"/>
              <a:t>which </a:t>
            </a:r>
            <a:r>
              <a:rPr lang="en-US" sz="3200" dirty="0" smtClean="0"/>
              <a:t>interact with the Eureka server, and has </a:t>
            </a:r>
            <a:r>
              <a:rPr lang="en-US" sz="3200" dirty="0"/>
              <a:t>a built-in load balancer that </a:t>
            </a:r>
            <a:r>
              <a:rPr lang="en-US" sz="3200" dirty="0" smtClean="0"/>
              <a:t>achieve basic </a:t>
            </a:r>
            <a:r>
              <a:rPr lang="en-US" sz="3200" dirty="0"/>
              <a:t>round-robin load balancing. </a:t>
            </a:r>
            <a:endParaRPr lang="en-US" sz="3200" dirty="0" smtClean="0"/>
          </a:p>
          <a:p>
            <a:r>
              <a:rPr lang="en-US" sz="3200" dirty="0" smtClean="0"/>
              <a:t>Services</a:t>
            </a:r>
            <a:r>
              <a:rPr lang="en-US" sz="3200" dirty="0"/>
              <a:t> register with Eureka and then send heartbeats to renew their leases every 30 seconds. If the client cannot renew the lease for a few times, it is taken out of the server registry in about 90 seconds. </a:t>
            </a:r>
            <a:endParaRPr lang="en-US" sz="3200" dirty="0" smtClean="0"/>
          </a:p>
          <a:p>
            <a:r>
              <a:rPr lang="en-US" sz="3200" dirty="0" smtClean="0"/>
              <a:t>The </a:t>
            </a:r>
            <a:r>
              <a:rPr lang="en-US" sz="3200" dirty="0"/>
              <a:t>registration information and the renewals are replicated to all the eureka nodes in the cluster. </a:t>
            </a:r>
            <a:endParaRPr lang="en-US" sz="3200" dirty="0" smtClean="0"/>
          </a:p>
          <a:p>
            <a:r>
              <a:rPr lang="en-US" sz="3200" dirty="0" smtClean="0"/>
              <a:t>The </a:t>
            </a:r>
            <a:r>
              <a:rPr lang="en-US" sz="3200" dirty="0"/>
              <a:t>clients </a:t>
            </a:r>
            <a:r>
              <a:rPr lang="en-US" sz="3200" dirty="0" smtClean="0"/>
              <a:t>(from </a:t>
            </a:r>
            <a:r>
              <a:rPr lang="en-US" sz="3200" dirty="0"/>
              <a:t>any </a:t>
            </a:r>
            <a:r>
              <a:rPr lang="en-US" sz="3200" dirty="0" smtClean="0"/>
              <a:t>zone) </a:t>
            </a:r>
            <a:r>
              <a:rPr lang="en-US" sz="3200" dirty="0"/>
              <a:t>can look up the </a:t>
            </a:r>
            <a:r>
              <a:rPr lang="en-US" sz="3200" b="1" dirty="0"/>
              <a:t>registry</a:t>
            </a:r>
            <a:r>
              <a:rPr lang="en-US" sz="3200" dirty="0"/>
              <a:t> information (happens every 30 seconds) to locate their services (which could be in any zone) and make remote calls</a:t>
            </a:r>
            <a:r>
              <a:rPr lang="en-US" sz="3200" dirty="0" smtClean="0"/>
              <a:t>.</a:t>
            </a:r>
            <a:endParaRPr lang="it-IT" sz="3200"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r>
              <a:rPr lang="en-US" sz="2800" dirty="0" smtClean="0"/>
              <a:t>Ribbon </a:t>
            </a:r>
            <a:r>
              <a:rPr lang="en-US" sz="2800" dirty="0"/>
              <a:t>provides software load balancers to communicate with cluster of </a:t>
            </a:r>
            <a:r>
              <a:rPr lang="en-US" sz="2800" dirty="0" smtClean="0"/>
              <a:t>servers, providing </a:t>
            </a:r>
            <a:r>
              <a:rPr lang="en-US" sz="2800" dirty="0"/>
              <a:t>the following basic functionalities:</a:t>
            </a:r>
          </a:p>
          <a:p>
            <a:pPr lvl="1"/>
            <a:r>
              <a:rPr lang="en-US" sz="2800" strike="sngStrike" dirty="0"/>
              <a:t>Supply the public DNS name or IP of individual servers to communication client</a:t>
            </a:r>
          </a:p>
          <a:p>
            <a:pPr lvl="1"/>
            <a:r>
              <a:rPr lang="en-US" sz="2800" dirty="0"/>
              <a:t>Rotate among a list of servers according to certain logic</a:t>
            </a:r>
          </a:p>
          <a:p>
            <a:r>
              <a:rPr lang="en-US" sz="2800" dirty="0"/>
              <a:t>Certain load balancers can also provide advanced features like</a:t>
            </a:r>
          </a:p>
          <a:p>
            <a:pPr lvl="1"/>
            <a:r>
              <a:rPr lang="en-US" sz="2800" dirty="0"/>
              <a:t>Establishing affinity between clients and servers by dividing them into zones (like racks in a data center) and favor servers in the same zone to reduce latency</a:t>
            </a:r>
          </a:p>
          <a:p>
            <a:pPr lvl="1"/>
            <a:r>
              <a:rPr lang="en-US" sz="2800" dirty="0"/>
              <a:t>Keeping statistics of servers and avoid servers with high latency or frequent failures</a:t>
            </a:r>
          </a:p>
          <a:p>
            <a:pPr lvl="1"/>
            <a:r>
              <a:rPr lang="en-US" sz="2800" dirty="0"/>
              <a:t>Keeping statistics of zones and avoid zones that might be in outage</a:t>
            </a:r>
          </a:p>
          <a:p>
            <a:pPr lvl="1"/>
            <a:r>
              <a:rPr lang="en-US" sz="2800"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a:xfrm>
            <a:off x="16584488" y="1457400"/>
            <a:ext cx="6893942" cy="6557992"/>
          </a:xfrm>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pPr marL="0" indent="0">
              <a:buNone/>
            </a:pPr>
            <a:endParaRPr lang="it-IT" dirty="0" smtClean="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dirty="0" err="1" smtClean="0"/>
              <a:t>Yaml</a:t>
            </a:r>
            <a:r>
              <a:rPr lang="it-IT" dirty="0" smtClean="0"/>
              <a:t> file</a:t>
            </a:r>
          </a:p>
          <a:p>
            <a:pPr lvl="2"/>
            <a:r>
              <a:rPr lang="it-IT" dirty="0" smtClean="0"/>
              <a:t>[show the </a:t>
            </a:r>
            <a:r>
              <a:rPr lang="it-IT" dirty="0" err="1" smtClean="0"/>
              <a:t>differences</a:t>
            </a:r>
            <a:r>
              <a:rPr lang="it-IT" dirty="0" smtClean="0"/>
              <a:t>]</a:t>
            </a:r>
          </a:p>
          <a:p>
            <a:pPr lvl="2"/>
            <a:r>
              <a:rPr lang="en-US" b="1" dirty="0"/>
              <a:t>Dual Running: Local with </a:t>
            </a:r>
            <a:r>
              <a:rPr lang="en-US" b="1" dirty="0" smtClean="0"/>
              <a:t>H2/</a:t>
            </a:r>
            <a:r>
              <a:rPr lang="en-US" b="1" dirty="0" err="1" smtClean="0"/>
              <a:t>mysql</a:t>
            </a:r>
            <a:r>
              <a:rPr lang="en-US" b="1" dirty="0" smtClean="0"/>
              <a:t> </a:t>
            </a:r>
          </a:p>
          <a:p>
            <a:pPr lvl="2"/>
            <a:r>
              <a:rPr lang="en-US" b="1" smtClean="0"/>
              <a:t>And the in </a:t>
            </a:r>
            <a:r>
              <a:rPr lang="en-US" b="1" dirty="0"/>
              <a:t>the Cloud with MySQL</a:t>
            </a:r>
          </a:p>
          <a:p>
            <a:pPr lvl="2"/>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Blah</a:t>
            </a:r>
            <a:r>
              <a:rPr lang="it-IT" dirty="0" smtClean="0"/>
              <a:t> </a:t>
            </a:r>
          </a:p>
          <a:p>
            <a:r>
              <a:rPr lang="it-IT" dirty="0" err="1" smtClean="0"/>
              <a:t>Blah</a:t>
            </a:r>
            <a:r>
              <a:rPr lang="it-IT" dirty="0" smtClean="0"/>
              <a:t> </a:t>
            </a:r>
          </a:p>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1958414" y="6885881"/>
            <a:ext cx="10225136" cy="4784342"/>
          </a:xfrm>
        </p:spPr>
        <p:txBody>
          <a:bodyPr/>
          <a:lstStyle/>
          <a:p>
            <a:endParaRPr lang="it-IT" dirty="0" smtClean="0"/>
          </a:p>
          <a:p>
            <a:endParaRPr lang="it-IT" dirty="0"/>
          </a:p>
          <a:p>
            <a:endParaRPr lang="it-IT" dirty="0" smtClean="0"/>
          </a:p>
          <a:p>
            <a:r>
              <a:rPr lang="it-IT" dirty="0" err="1" smtClean="0"/>
              <a:t>Binding</a:t>
            </a:r>
            <a:r>
              <a:rPr lang="it-IT" dirty="0" smtClean="0"/>
              <a:t> to data Services</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40151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pPr lvl="1"/>
            <a:r>
              <a:rPr lang="it-IT" dirty="0" err="1" smtClean="0"/>
              <a:t>Shiiping</a:t>
            </a:r>
            <a:r>
              <a:rPr lang="it-IT" dirty="0" smtClean="0"/>
              <a:t> a </a:t>
            </a:r>
            <a:r>
              <a:rPr lang="it-IT" dirty="0" err="1" smtClean="0"/>
              <a:t>inmage</a:t>
            </a:r>
            <a:r>
              <a:rPr lang="it-IT" dirty="0" smtClean="0"/>
              <a:t> </a:t>
            </a:r>
            <a:r>
              <a:rPr lang="it-IT" dirty="0" err="1" smtClean="0"/>
              <a:t>rather</a:t>
            </a:r>
            <a:r>
              <a:rPr lang="it-IT" dirty="0" smtClean="0"/>
              <a:t> </a:t>
            </a:r>
            <a:r>
              <a:rPr lang="it-IT" dirty="0" err="1" smtClean="0"/>
              <a:t>tha</a:t>
            </a:r>
            <a:r>
              <a:rPr lang="it-IT" dirty="0" smtClean="0"/>
              <a:t> </a:t>
            </a:r>
            <a:r>
              <a:rPr lang="it-IT" dirty="0" err="1" smtClean="0"/>
              <a:t>executable</a:t>
            </a:r>
            <a:r>
              <a:rPr lang="it-IT" dirty="0" smtClean="0"/>
              <a:t>  software </a:t>
            </a:r>
            <a:r>
              <a:rPr lang="it-IT" dirty="0" err="1" smtClean="0"/>
              <a:t>artifact</a:t>
            </a:r>
            <a:r>
              <a:rPr lang="it-IT" dirty="0" smtClean="0"/>
              <a:t> </a:t>
            </a:r>
          </a:p>
          <a:p>
            <a:pPr marL="419100" lvl="1" indent="0">
              <a:buNone/>
            </a:pPr>
            <a:r>
              <a:rPr lang="it-IT" dirty="0"/>
              <a:t>	</a:t>
            </a:r>
            <a:r>
              <a:rPr lang="it-IT" dirty="0" err="1" smtClean="0"/>
              <a:t>artifact</a:t>
            </a:r>
            <a:r>
              <a:rPr lang="it-IT" dirty="0" smtClean="0"/>
              <a:t> to </a:t>
            </a:r>
            <a:r>
              <a:rPr lang="it-IT" dirty="0" err="1" smtClean="0"/>
              <a:t>deployed</a:t>
            </a:r>
            <a:r>
              <a:rPr lang="it-IT" dirty="0" smtClean="0"/>
              <a:t> in </a:t>
            </a:r>
            <a:r>
              <a:rPr lang="it-IT" dirty="0" err="1" smtClean="0"/>
              <a:t>qa</a:t>
            </a:r>
            <a:r>
              <a:rPr lang="it-IT" dirty="0" smtClean="0"/>
              <a:t> machine</a:t>
            </a:r>
          </a:p>
          <a:p>
            <a:pPr marL="419100" lvl="1" indent="0">
              <a:buNone/>
            </a:pPr>
            <a:r>
              <a:rPr lang="it-IT" dirty="0" err="1" smtClean="0"/>
              <a:t>There</a:t>
            </a:r>
            <a:r>
              <a:rPr lang="it-IT" dirty="0" smtClean="0"/>
              <a:t> </a:t>
            </a:r>
            <a:r>
              <a:rPr lang="it-IT" dirty="0" err="1" smtClean="0"/>
              <a:t>is</a:t>
            </a:r>
            <a:r>
              <a:rPr lang="it-IT" dirty="0" smtClean="0"/>
              <a:t> no </a:t>
            </a:r>
            <a:r>
              <a:rPr lang="it-IT" dirty="0" err="1" smtClean="0"/>
              <a:t>limit</a:t>
            </a:r>
            <a:r>
              <a:rPr lang="it-IT" dirty="0" smtClean="0"/>
              <a:t> to </a:t>
            </a:r>
            <a:r>
              <a:rPr lang="it-IT" dirty="0" err="1" smtClean="0"/>
              <a:t>crate</a:t>
            </a:r>
            <a:r>
              <a:rPr lang="it-IT" dirty="0" smtClean="0"/>
              <a:t> </a:t>
            </a:r>
            <a:r>
              <a:rPr lang="it-IT" dirty="0" err="1" smtClean="0"/>
              <a:t>dedicated</a:t>
            </a:r>
            <a:r>
              <a:rPr lang="it-IT" dirty="0" smtClean="0"/>
              <a:t> </a:t>
            </a:r>
            <a:r>
              <a:rPr lang="it-IT" dirty="0" err="1" smtClean="0"/>
              <a:t>qa</a:t>
            </a:r>
            <a:r>
              <a:rPr lang="it-IT" dirty="0" smtClean="0"/>
              <a:t>/</a:t>
            </a:r>
            <a:r>
              <a:rPr lang="it-IT" dirty="0" err="1" smtClean="0"/>
              <a:t>integration</a:t>
            </a:r>
            <a:r>
              <a:rPr lang="it-IT" dirty="0" smtClean="0"/>
              <a:t> machine </a:t>
            </a:r>
          </a:p>
          <a:p>
            <a:pPr marL="419100" lvl="1" indent="0">
              <a:buNone/>
            </a:pPr>
            <a:r>
              <a:rPr lang="it-IT" dirty="0" smtClean="0"/>
              <a:t>so </a:t>
            </a:r>
            <a:r>
              <a:rPr lang="it-IT" dirty="0" err="1" smtClean="0"/>
              <a:t>it</a:t>
            </a:r>
            <a:r>
              <a:rPr lang="it-IT" dirty="0" smtClean="0"/>
              <a:t> </a:t>
            </a:r>
            <a:r>
              <a:rPr lang="it-IT" dirty="0" err="1" smtClean="0"/>
              <a:t>will</a:t>
            </a:r>
            <a:r>
              <a:rPr lang="it-IT" dirty="0" smtClean="0"/>
              <a:t> be </a:t>
            </a:r>
            <a:r>
              <a:rPr lang="it-IT" dirty="0" err="1" smtClean="0"/>
              <a:t>superated</a:t>
            </a:r>
            <a:r>
              <a:rPr lang="it-IT" dirty="0" smtClean="0"/>
              <a:t> the  </a:t>
            </a:r>
            <a:r>
              <a:rPr lang="it-IT" dirty="0" err="1" smtClean="0"/>
              <a:t>sizing</a:t>
            </a:r>
            <a:r>
              <a:rPr lang="it-IT" dirty="0" smtClean="0"/>
              <a:t> and the </a:t>
            </a:r>
            <a:r>
              <a:rPr lang="it-IT" dirty="0" err="1" smtClean="0"/>
              <a:t>procurament</a:t>
            </a:r>
            <a:r>
              <a:rPr lang="it-IT" dirty="0" smtClean="0"/>
              <a:t> a priori of machine</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745" y="4908054"/>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Abstract</a:t>
            </a:r>
            <a:r>
              <a:rPr lang="it-IT" dirty="0"/>
              <a:t>]</a:t>
            </a:r>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p>
          <a:p>
            <a:r>
              <a:rPr lang="en-US" sz="3600" dirty="0" err="1"/>
              <a:t>Docker</a:t>
            </a:r>
            <a:r>
              <a:rPr lang="en-US" sz="3600" dirty="0"/>
              <a:t> Hub provides the following major features:</a:t>
            </a:r>
          </a:p>
          <a:p>
            <a:pPr lvl="1"/>
            <a:r>
              <a:rPr lang="en-US" sz="3600" dirty="0" smtClean="0"/>
              <a:t>Image repositories: finding,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builds, tests, and other scheduled tasks and integrate 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Blah </a:t>
            </a:r>
          </a:p>
          <a:p>
            <a:pPr marL="0" indent="0">
              <a:buNone/>
            </a:pP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1474843"/>
            <a:ext cx="24554728" cy="11541621"/>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endParaRPr lang="it-IT" sz="2400" dirty="0">
              <a:latin typeface="Consolas"/>
            </a:endParaRPr>
          </a:p>
          <a:p>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a:latin typeface="Consolas"/>
              </a:rPr>
              <a:t>dataSource</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r>
              <a:rPr lang="it-IT" sz="2400" dirty="0" err="1">
                <a:latin typeface="Consolas"/>
              </a:rPr>
              <a:t>System.</a:t>
            </a:r>
            <a:r>
              <a:rPr lang="it-IT" sz="2400" dirty="0" err="1">
                <a:solidFill>
                  <a:srgbClr val="0000FF"/>
                </a:solidFill>
                <a:latin typeface="Consolas"/>
              </a:rPr>
              <a:t>out</a:t>
            </a:r>
            <a:r>
              <a:rPr lang="it-IT" sz="2400" dirty="0" err="1">
                <a:latin typeface="Consolas"/>
              </a:rPr>
              <a:t>.println</a:t>
            </a:r>
            <a:r>
              <a:rPr lang="it-IT" sz="2400" dirty="0">
                <a:latin typeface="Consolas"/>
              </a:rPr>
              <a:t>(</a:t>
            </a:r>
            <a:r>
              <a:rPr lang="it-IT" sz="2400" dirty="0">
                <a:solidFill>
                  <a:srgbClr val="800000"/>
                </a:solidFill>
                <a:latin typeface="Consolas"/>
              </a:rPr>
              <a:t>"\n\n Bean PROFILE CLOUD FOUNDRY"</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 </a:t>
            </a:r>
            <a:r>
              <a:rPr lang="it-IT" sz="2400" dirty="0" err="1">
                <a:latin typeface="Consolas"/>
              </a:rPr>
              <a:t>jdbcUrl</a:t>
            </a:r>
            <a:r>
              <a:rPr lang="it-IT" sz="2400" dirty="0">
                <a:latin typeface="Consolas"/>
              </a:rPr>
              <a:t> + </a:t>
            </a:r>
            <a:endParaRPr lang="it-IT" sz="2400" dirty="0" smtClean="0">
              <a:latin typeface="Consolas"/>
            </a:endParaRPr>
          </a:p>
          <a:p>
            <a:r>
              <a:rPr lang="it-IT" sz="2400" dirty="0">
                <a:solidFill>
                  <a:srgbClr val="800000"/>
                </a:solidFill>
                <a:latin typeface="Consolas"/>
              </a:rPr>
              <a:t>	</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7034136" y="7494251"/>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7754216" y="10438107"/>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3000" b="1" dirty="0">
              <a:solidFill>
                <a:srgbClr val="FF0000"/>
              </a:solidFill>
              <a:latin typeface="Consolas"/>
            </a:endParaRPr>
          </a:p>
          <a:p>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smtClean="0"/>
              <a:t>data </a:t>
            </a:r>
            <a:r>
              <a:rPr lang="it-IT" dirty="0" err="1" smtClean="0"/>
              <a:t>consistency</a:t>
            </a:r>
            <a:r>
              <a:rPr lang="it-IT" dirty="0" smtClean="0"/>
              <a:t> </a:t>
            </a:r>
            <a:r>
              <a:rPr lang="it-IT" dirty="0" err="1" smtClean="0"/>
              <a:t>issues</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en-US" sz="3600" dirty="0" smtClean="0"/>
              <a:t>In </a:t>
            </a:r>
            <a:r>
              <a:rPr lang="en-US" sz="3600" dirty="0"/>
              <a:t>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r>
              <a:rPr lang="en-US" sz="3600" dirty="0" smtClean="0"/>
              <a:t>.</a:t>
            </a:r>
            <a:endParaRPr lang="en-US"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a:t>
            </a:r>
            <a:r>
              <a:rPr lang="en-US" sz="3600" dirty="0" smtClean="0"/>
              <a:t>.</a:t>
            </a:r>
          </a:p>
          <a:p>
            <a:r>
              <a:rPr lang="en-US" sz="3600" dirty="0" smtClean="0"/>
              <a:t>In such a scenario there is a dedicated broker for distributing the events </a:t>
            </a:r>
            <a:endParaRPr lang="en-US" sz="3600" dirty="0" smtClean="0"/>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 (more infrastructure to handle) </a:t>
            </a:r>
            <a:endParaRPr lang="en-US" sz="3600" dirty="0" smtClean="0"/>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endParaRPr lang="it-IT" sz="3600" dirty="0" smtClean="0"/>
          </a:p>
          <a:p>
            <a:r>
              <a:rPr lang="it-IT" sz="3600" dirty="0" err="1" smtClean="0"/>
              <a:t>Scaling</a:t>
            </a:r>
            <a:r>
              <a:rPr lang="it-IT" sz="3600" dirty="0" smtClean="0"/>
              <a:t> </a:t>
            </a:r>
            <a:r>
              <a:rPr lang="it-IT" sz="3600" dirty="0" err="1" smtClean="0"/>
              <a:t>is</a:t>
            </a:r>
            <a:r>
              <a:rPr lang="it-IT" sz="3600" dirty="0" smtClean="0"/>
              <a:t> </a:t>
            </a:r>
            <a:r>
              <a:rPr lang="it-IT" sz="3600" dirty="0" err="1" smtClean="0"/>
              <a:t>easier</a:t>
            </a:r>
            <a:r>
              <a:rPr lang="it-IT" sz="3600" dirty="0" smtClean="0"/>
              <a:t> with a broker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a:t>Apache Kafka </a:t>
            </a:r>
            <a:r>
              <a:rPr lang="it-IT" dirty="0" err="1"/>
              <a:t>message</a:t>
            </a:r>
            <a:r>
              <a:rPr lang="it-IT" dirty="0"/>
              <a:t> </a:t>
            </a:r>
            <a:r>
              <a:rPr lang="it-IT" dirty="0" smtClean="0"/>
              <a:t>broker</a:t>
            </a:r>
            <a:r>
              <a:rPr lang="it-IT" dirty="0" smtClean="0"/>
              <a:t/>
            </a:r>
            <a:br>
              <a:rPr lang="it-IT" dirty="0" smtClean="0"/>
            </a:b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a:t>
            </a:r>
            <a:r>
              <a:rPr lang="it-IT" sz="2800" dirty="0" err="1" smtClean="0"/>
              <a:t>Smartfone</a:t>
            </a:r>
            <a:r>
              <a:rPr lang="it-IT" sz="2800" dirty="0" smtClean="0"/>
              <a:t> </a:t>
            </a:r>
            <a:r>
              <a:rPr lang="it-IT" sz="2800" dirty="0" err="1" smtClean="0"/>
              <a:t>application</a:t>
            </a:r>
            <a:r>
              <a:rPr lang="it-IT" sz="2800" dirty="0" smtClean="0"/>
              <a:t> the computer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a:t>
            </a:r>
            <a:r>
              <a:rPr lang="en-US" sz="2800" dirty="0" smtClean="0"/>
              <a:t>according </a:t>
            </a:r>
            <a:r>
              <a:rPr lang="en-US" sz="2800" dirty="0"/>
              <a:t>to his delivery </a:t>
            </a:r>
            <a:r>
              <a:rPr lang="en-US" sz="2800" dirty="0" smtClean="0"/>
              <a:t>plan, every morning will schedule the </a:t>
            </a:r>
            <a:r>
              <a:rPr lang="en-US" sz="2800" dirty="0"/>
              <a:t>expected </a:t>
            </a:r>
            <a:r>
              <a:rPr lang="en-US" sz="2800" dirty="0" smtClean="0"/>
              <a:t>pit stops for battery substitution </a:t>
            </a:r>
            <a:r>
              <a:rPr lang="en-US" sz="2800" dirty="0"/>
              <a:t>that will reasonably occur during </a:t>
            </a:r>
            <a:r>
              <a:rPr lang="en-US" sz="2800" dirty="0" smtClean="0"/>
              <a:t>the </a:t>
            </a:r>
            <a:r>
              <a:rPr lang="en-US" sz="2800" dirty="0"/>
              <a:t>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In </a:t>
            </a:r>
            <a:r>
              <a:rPr lang="it-IT" sz="2800" dirty="0"/>
              <a:t>case of  </a:t>
            </a:r>
            <a:r>
              <a:rPr lang="it-IT" sz="2800" dirty="0" err="1"/>
              <a:t>unpredictable</a:t>
            </a:r>
            <a:r>
              <a:rPr lang="it-IT" sz="2800" dirty="0"/>
              <a:t> </a:t>
            </a:r>
            <a:r>
              <a:rPr lang="it-IT" sz="2800" dirty="0" smtClean="0"/>
              <a:t>fault of </a:t>
            </a:r>
            <a:r>
              <a:rPr lang="it-IT" sz="2800" dirty="0" err="1" smtClean="0"/>
              <a:t>its</a:t>
            </a:r>
            <a:r>
              <a:rPr lang="it-IT" sz="2800" dirty="0" smtClean="0"/>
              <a:t> </a:t>
            </a:r>
            <a:r>
              <a:rPr lang="it-IT" sz="2800" dirty="0" err="1" smtClean="0"/>
              <a:t>battery</a:t>
            </a:r>
            <a:r>
              <a:rPr lang="it-IT" sz="2800" dirty="0" smtClean="0"/>
              <a:t> </a:t>
            </a:r>
            <a:r>
              <a:rPr lang="it-IT" sz="2800" dirty="0" err="1" smtClean="0"/>
              <a:t>each</a:t>
            </a:r>
            <a:r>
              <a:rPr lang="it-IT" sz="2800" dirty="0" smtClean="0"/>
              <a:t> </a:t>
            </a:r>
            <a:r>
              <a:rPr lang="it-IT" sz="2800" dirty="0" err="1" smtClean="0"/>
              <a:t>vehicle</a:t>
            </a:r>
            <a:r>
              <a:rPr lang="it-IT" sz="2800" dirty="0" smtClean="0"/>
              <a:t>, </a:t>
            </a:r>
            <a:r>
              <a:rPr lang="it-IT" sz="2800" dirty="0"/>
              <a:t>by </a:t>
            </a:r>
            <a:r>
              <a:rPr lang="it-IT" sz="2800" dirty="0" err="1"/>
              <a:t>means</a:t>
            </a:r>
            <a:r>
              <a:rPr lang="it-IT" sz="2800" dirty="0"/>
              <a:t> of a </a:t>
            </a:r>
            <a:r>
              <a:rPr lang="it-IT" sz="2800" dirty="0" err="1"/>
              <a:t>smart</a:t>
            </a:r>
            <a:r>
              <a:rPr lang="it-IT" sz="2800" dirty="0"/>
              <a:t> </a:t>
            </a:r>
            <a:r>
              <a:rPr lang="it-IT" sz="2800" dirty="0" smtClean="0"/>
              <a:t>cockpit,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smtClean="0"/>
              <a:t>available</a:t>
            </a:r>
            <a:r>
              <a:rPr lang="it-IT" sz="2800" dirty="0" smtClean="0"/>
              <a:t> </a:t>
            </a:r>
            <a:r>
              <a:rPr lang="it-IT" sz="2800" dirty="0" err="1"/>
              <a:t>battery</a:t>
            </a:r>
            <a:r>
              <a:rPr lang="it-IT" sz="2800" dirty="0"/>
              <a:t> </a:t>
            </a:r>
            <a:r>
              <a:rPr lang="it-IT" sz="2800" dirty="0" err="1"/>
              <a:t>that</a:t>
            </a:r>
            <a:r>
              <a:rPr lang="it-IT" sz="2800" dirty="0"/>
              <a:t> </a:t>
            </a:r>
            <a:r>
              <a:rPr lang="it-IT" sz="2800" dirty="0" err="1" smtClean="0"/>
              <a:t>will</a:t>
            </a:r>
            <a:r>
              <a:rPr lang="it-IT" sz="2800" dirty="0" smtClean="0"/>
              <a:t> be </a:t>
            </a:r>
            <a:r>
              <a:rPr lang="it-IT" sz="2800" dirty="0" err="1" smtClean="0"/>
              <a:t>automatically</a:t>
            </a:r>
            <a:r>
              <a:rPr lang="it-IT" sz="2800" dirty="0" smtClean="0"/>
              <a:t> </a:t>
            </a:r>
            <a:r>
              <a:rPr lang="it-IT" sz="2800" dirty="0" err="1" smtClean="0"/>
              <a:t>booked</a:t>
            </a:r>
            <a:r>
              <a:rPr lang="it-IT" sz="2800" dirty="0" smtClean="0"/>
              <a:t>.</a:t>
            </a:r>
          </a:p>
          <a:p>
            <a:pPr lvl="1" eaLnBrk="1" hangingPunct="1"/>
            <a:r>
              <a:rPr lang="it-IT" sz="2800" dirty="0" smtClean="0"/>
              <a:t>The </a:t>
            </a:r>
            <a:r>
              <a:rPr lang="it-IT" sz="2800" dirty="0" err="1" smtClean="0"/>
              <a:t>computing</a:t>
            </a:r>
            <a:r>
              <a:rPr lang="it-IT" sz="2800" dirty="0" smtClean="0"/>
              <a:t> </a:t>
            </a:r>
            <a:r>
              <a:rPr lang="it-IT" sz="2800" dirty="0" err="1" smtClean="0"/>
              <a:t>system</a:t>
            </a:r>
            <a:r>
              <a:rPr lang="it-IT" sz="2800" dirty="0" smtClean="0"/>
              <a:t>, 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ends</a:t>
            </a:r>
            <a:r>
              <a:rPr lang="it-IT" sz="2800" dirty="0" smtClean="0"/>
              <a:t>, </a:t>
            </a:r>
            <a:r>
              <a:rPr lang="it-IT" sz="2800" dirty="0" err="1" smtClean="0"/>
              <a:t>should</a:t>
            </a:r>
            <a:r>
              <a:rPr lang="it-IT" sz="2800" dirty="0" smtClean="0"/>
              <a:t> be </a:t>
            </a:r>
            <a:r>
              <a:rPr lang="it-IT" sz="2800" dirty="0" err="1" smtClean="0"/>
              <a:t>at</a:t>
            </a:r>
            <a:r>
              <a:rPr lang="it-IT" sz="2800" dirty="0" smtClean="0"/>
              <a:t> </a:t>
            </a:r>
            <a:r>
              <a:rPr lang="it-IT" sz="2800" dirty="0" err="1" smtClean="0"/>
              <a:t>least</a:t>
            </a:r>
            <a:r>
              <a:rPr lang="it-IT" sz="2800" dirty="0" smtClean="0"/>
              <a:t> </a:t>
            </a:r>
            <a:r>
              <a:rPr lang="it-IT" sz="2800" dirty="0" err="1" smtClean="0"/>
              <a:t>fairly</a:t>
            </a:r>
            <a:r>
              <a:rPr lang="it-IT" sz="2800" dirty="0" smtClean="0"/>
              <a:t> </a:t>
            </a:r>
            <a:r>
              <a:rPr lang="it-IT" sz="2800" dirty="0" err="1" smtClean="0"/>
              <a:t>resilient</a:t>
            </a:r>
            <a:r>
              <a:rPr lang="it-IT" sz="2800" dirty="0" smtClean="0"/>
              <a:t> </a:t>
            </a:r>
            <a:endParaRPr lang="it-IT" sz="2800" strike="sngStrike" dirty="0" smtClean="0"/>
          </a:p>
          <a:p>
            <a:pPr marL="0" indent="0" eaLnBrk="1" hangingPunct="1">
              <a:buNone/>
            </a:pPr>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The </a:t>
            </a:r>
            <a:r>
              <a:rPr lang="it-IT" sz="2800" dirty="0" err="1" smtClean="0"/>
              <a:t>composing</a:t>
            </a:r>
            <a:r>
              <a:rPr lang="it-IT" sz="2800" dirty="0" smtClean="0"/>
              <a:t> </a:t>
            </a:r>
            <a:r>
              <a:rPr lang="it-IT" sz="2800" dirty="0" err="1" smtClean="0"/>
              <a:t>services</a:t>
            </a:r>
            <a:r>
              <a:rPr lang="it-IT" sz="2800" dirty="0" smtClean="0"/>
              <a:t> of </a:t>
            </a:r>
            <a:r>
              <a:rPr lang="it-IT" sz="2800" dirty="0" err="1" smtClean="0"/>
              <a:t>this</a:t>
            </a:r>
            <a:r>
              <a:rPr lang="it-IT" sz="2800" dirty="0" smtClean="0"/>
              <a:t> </a:t>
            </a:r>
            <a:r>
              <a:rPr lang="it-IT" sz="2800" dirty="0" err="1" smtClean="0"/>
              <a:t>computing</a:t>
            </a:r>
            <a:r>
              <a:rPr lang="it-IT" sz="2800" dirty="0" smtClean="0"/>
              <a:t> </a:t>
            </a:r>
            <a:r>
              <a:rPr lang="it-IT" sz="2800" dirty="0" err="1" smtClean="0"/>
              <a:t>system</a:t>
            </a:r>
            <a:r>
              <a:rPr lang="it-IT" sz="2800" dirty="0" smtClean="0"/>
              <a:t>, </a:t>
            </a:r>
            <a:r>
              <a:rPr lang="it-IT" sz="2800" dirty="0" err="1" smtClean="0"/>
              <a:t>shoud</a:t>
            </a:r>
            <a:r>
              <a:rPr lang="it-IT" sz="2800" dirty="0" smtClean="0"/>
              <a:t> be </a:t>
            </a:r>
            <a:r>
              <a:rPr lang="it-IT" sz="2800" dirty="0" err="1" smtClean="0"/>
              <a:t>loosely</a:t>
            </a:r>
            <a:r>
              <a:rPr lang="it-IT" sz="2800" dirty="0" smtClean="0"/>
              <a:t> </a:t>
            </a:r>
            <a:r>
              <a:rPr lang="it-IT" sz="2800" dirty="0" err="1" smtClean="0"/>
              <a:t>coupled</a:t>
            </a:r>
            <a:r>
              <a:rPr lang="it-IT" sz="2800" dirty="0" smtClean="0"/>
              <a:t>, </a:t>
            </a:r>
            <a:r>
              <a:rPr lang="it-IT" sz="2800" dirty="0" err="1" smtClean="0"/>
              <a:t>each</a:t>
            </a:r>
            <a:r>
              <a:rPr lang="it-IT" sz="2800" dirty="0" smtClean="0"/>
              <a:t> </a:t>
            </a:r>
            <a:r>
              <a:rPr lang="it-IT" sz="2800" dirty="0" err="1" smtClean="0"/>
              <a:t>other</a:t>
            </a:r>
            <a:r>
              <a:rPr lang="it-IT" sz="2800" dirty="0" smtClean="0"/>
              <a:t> </a:t>
            </a:r>
            <a:r>
              <a:rPr lang="it-IT" sz="2800" dirty="0" err="1" smtClean="0"/>
              <a:t>indipendent</a:t>
            </a:r>
            <a:r>
              <a:rPr lang="it-IT" sz="2800" dirty="0" smtClean="0"/>
              <a:t> </a:t>
            </a:r>
            <a:r>
              <a:rPr lang="it-IT" sz="2800" dirty="0" err="1" smtClean="0"/>
              <a:t>at</a:t>
            </a:r>
            <a:r>
              <a:rPr lang="it-IT" sz="2800" dirty="0" smtClean="0"/>
              <a:t> </a:t>
            </a:r>
            <a:r>
              <a:rPr lang="it-IT" sz="2800" dirty="0" err="1" smtClean="0"/>
              <a:t>develop</a:t>
            </a:r>
            <a:r>
              <a:rPr lang="it-IT" sz="2800" dirty="0" smtClean="0"/>
              <a:t> and deploy time and for scale out </a:t>
            </a:r>
            <a:r>
              <a:rPr lang="it-IT" sz="2800" dirty="0" err="1" smtClean="0"/>
              <a:t>purpouses</a:t>
            </a:r>
            <a:endParaRPr lang="it-IT" sz="2800" dirty="0" smtClean="0"/>
          </a:p>
          <a:p>
            <a:pPr lvl="2" eaLnBrk="1" hangingPunct="1"/>
            <a:r>
              <a:rPr lang="it-IT" sz="2800" dirty="0" smtClean="0"/>
              <a:t>For </a:t>
            </a:r>
            <a:r>
              <a:rPr lang="it-IT" sz="2800" dirty="0" err="1" smtClean="0"/>
              <a:t>each</a:t>
            </a:r>
            <a:r>
              <a:rPr lang="it-IT" sz="2800" dirty="0" smtClean="0"/>
              <a:t> service the </a:t>
            </a:r>
            <a:r>
              <a:rPr lang="it-IT" sz="2800" dirty="0" err="1" smtClean="0"/>
              <a:t>adoption</a:t>
            </a:r>
            <a:r>
              <a:rPr lang="it-IT" sz="2800" dirty="0"/>
              <a:t> of new </a:t>
            </a:r>
            <a:r>
              <a:rPr lang="it-IT" sz="2800" dirty="0" err="1"/>
              <a:t>technology</a:t>
            </a:r>
            <a:r>
              <a:rPr lang="it-IT" sz="2800" dirty="0"/>
              <a:t> or design pattern </a:t>
            </a:r>
            <a:r>
              <a:rPr lang="it-IT" sz="2800" dirty="0" err="1" smtClean="0"/>
              <a:t>should</a:t>
            </a:r>
            <a:r>
              <a:rPr lang="it-IT" sz="2800" dirty="0" smtClean="0"/>
              <a:t> be </a:t>
            </a:r>
            <a:r>
              <a:rPr lang="it-IT" sz="2800" dirty="0" err="1" smtClean="0"/>
              <a:t>quick</a:t>
            </a:r>
            <a:r>
              <a:rPr lang="it-IT" sz="2800" dirty="0" smtClean="0"/>
              <a:t> and </a:t>
            </a:r>
            <a:r>
              <a:rPr lang="it-IT" sz="2800" dirty="0" err="1" smtClean="0"/>
              <a:t>impactless</a:t>
            </a:r>
            <a:r>
              <a:rPr lang="it-IT" sz="2800" dirty="0" smtClean="0"/>
              <a:t> </a:t>
            </a:r>
            <a:r>
              <a:rPr lang="it-IT" sz="2800" dirty="0" err="1" smtClean="0"/>
              <a:t>against</a:t>
            </a:r>
            <a:r>
              <a:rPr lang="it-IT" sz="2800" dirty="0" smtClean="0"/>
              <a:t> the </a:t>
            </a:r>
            <a:r>
              <a:rPr lang="it-IT" sz="2800" dirty="0" err="1" smtClean="0"/>
              <a:t>entire</a:t>
            </a:r>
            <a:r>
              <a:rPr lang="it-IT" sz="2800" dirty="0" smtClean="0"/>
              <a:t> </a:t>
            </a:r>
            <a:r>
              <a:rPr lang="it-IT" sz="2800" dirty="0" err="1" smtClean="0"/>
              <a:t>system</a:t>
            </a:r>
            <a:r>
              <a:rPr lang="it-IT" sz="2800" dirty="0" smtClean="0"/>
              <a:t> (</a:t>
            </a:r>
            <a:r>
              <a:rPr lang="it-IT" sz="2800" dirty="0" err="1" smtClean="0"/>
              <a:t>towards</a:t>
            </a:r>
            <a:r>
              <a:rPr lang="it-IT" sz="2800" dirty="0" smtClean="0"/>
              <a:t> the </a:t>
            </a:r>
            <a:r>
              <a:rPr lang="it-IT" sz="2800" dirty="0" err="1" smtClean="0"/>
              <a:t>remain</a:t>
            </a:r>
            <a:r>
              <a:rPr lang="it-IT" sz="2800" dirty="0" smtClean="0"/>
              <a:t> </a:t>
            </a:r>
            <a:r>
              <a:rPr lang="it-IT" sz="2800" dirty="0" err="1" smtClean="0"/>
              <a:t>services</a:t>
            </a:r>
            <a:r>
              <a:rPr lang="it-IT" sz="2800" dirty="0" smtClean="0"/>
              <a:t>) </a:t>
            </a:r>
          </a:p>
          <a:p>
            <a:pPr lvl="1" eaLnBrk="1" hangingPunct="1"/>
            <a:r>
              <a:rPr lang="it-IT" sz="2800" b="1" dirty="0" smtClean="0"/>
              <a:t>Technical </a:t>
            </a:r>
            <a:endParaRPr lang="it-IT" sz="2800" b="1" dirty="0"/>
          </a:p>
          <a:p>
            <a:pPr lvl="2" eaLnBrk="1" hangingPunct="1"/>
            <a:r>
              <a:rPr lang="it-IT" sz="2800" dirty="0" smtClean="0"/>
              <a:t>Deployment </a:t>
            </a:r>
            <a:r>
              <a:rPr lang="it-IT" sz="2800" dirty="0" err="1" smtClean="0"/>
              <a:t>should</a:t>
            </a:r>
            <a:r>
              <a:rPr lang="it-IT" sz="2800" dirty="0" smtClean="0"/>
              <a:t> be </a:t>
            </a:r>
            <a:r>
              <a:rPr lang="it-IT" sz="2800" dirty="0" err="1" smtClean="0"/>
              <a:t>flexible</a:t>
            </a:r>
            <a:r>
              <a:rPr lang="it-IT" sz="2800" dirty="0" smtClean="0"/>
              <a:t> and </a:t>
            </a:r>
            <a:r>
              <a:rPr lang="it-IT" sz="2800" dirty="0" err="1" smtClean="0"/>
              <a:t>environment</a:t>
            </a:r>
            <a:r>
              <a:rPr lang="it-IT" sz="2800" dirty="0" smtClean="0"/>
              <a:t> </a:t>
            </a:r>
            <a:r>
              <a:rPr lang="it-IT" sz="2800" dirty="0" err="1" smtClean="0"/>
              <a:t>invariant</a:t>
            </a:r>
            <a:r>
              <a:rPr lang="it-IT" sz="2800" dirty="0" smtClean="0"/>
              <a:t> (</a:t>
            </a:r>
            <a:r>
              <a:rPr lang="it-IT" sz="2800" dirty="0" err="1" smtClean="0"/>
              <a:t>locally</a:t>
            </a:r>
            <a:r>
              <a:rPr lang="it-IT" sz="2800" dirty="0" smtClean="0"/>
              <a:t>/in a </a:t>
            </a:r>
            <a:r>
              <a:rPr lang="it-IT" sz="2800" dirty="0" err="1" smtClean="0"/>
              <a:t>cloud</a:t>
            </a:r>
            <a:r>
              <a:rPr lang="it-IT" sz="2800" dirty="0" smtClean="0"/>
              <a:t> </a:t>
            </a:r>
            <a:r>
              <a:rPr lang="it-IT" sz="2800" dirty="0" err="1" smtClean="0"/>
              <a:t>based</a:t>
            </a:r>
            <a:r>
              <a:rPr lang="it-IT" sz="2800" dirty="0" smtClean="0"/>
              <a:t> </a:t>
            </a:r>
            <a:r>
              <a:rPr lang="it-IT" sz="2800" dirty="0" err="1" smtClean="0"/>
              <a:t>environment</a:t>
            </a:r>
            <a:r>
              <a:rPr lang="it-IT" sz="2800" dirty="0" smtClean="0"/>
              <a:t>)</a:t>
            </a:r>
          </a:p>
          <a:p>
            <a:pPr lvl="2" eaLnBrk="1" hangingPunct="1"/>
            <a:r>
              <a:rPr lang="it-IT" sz="2800" dirty="0" smtClean="0"/>
              <a:t>Data </a:t>
            </a:r>
            <a:r>
              <a:rPr lang="it-IT" sz="2800" dirty="0" err="1" smtClean="0"/>
              <a:t>consistency</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smtClean="0"/>
              <a:t>Data </a:t>
            </a:r>
            <a:r>
              <a:rPr lang="it-IT" sz="2800" dirty="0" err="1" smtClean="0"/>
              <a:t>persistance</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 </a:t>
            </a:r>
            <a:r>
              <a:rPr lang="it-IT" sz="2800" dirty="0" err="1" smtClean="0"/>
              <a:t>poliglot</a:t>
            </a:r>
            <a:r>
              <a:rPr lang="it-IT" sz="2800" dirty="0" smtClean="0"/>
              <a:t> </a:t>
            </a:r>
            <a:r>
              <a:rPr lang="it-IT" sz="2800" dirty="0" err="1" smtClean="0"/>
              <a:t>approach</a:t>
            </a:r>
            <a:r>
              <a:rPr lang="it-IT" sz="2800" dirty="0" smtClean="0"/>
              <a:t> with </a:t>
            </a:r>
            <a:r>
              <a:rPr lang="it-IT" sz="2800" dirty="0" err="1" smtClean="0"/>
              <a:t>different</a:t>
            </a:r>
            <a:r>
              <a:rPr lang="it-IT" sz="2800" dirty="0" smtClean="0"/>
              <a:t> and </a:t>
            </a:r>
            <a:r>
              <a:rPr lang="it-IT" sz="2800" dirty="0" err="1" smtClean="0"/>
              <a:t>specialized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smtClean="0"/>
              <a:t>The </a:t>
            </a:r>
            <a:r>
              <a:rPr lang="it-IT" sz="2800" dirty="0" err="1" smtClean="0"/>
              <a:t>eventual</a:t>
            </a:r>
            <a:r>
              <a:rPr lang="it-IT" sz="2800" dirty="0" smtClean="0"/>
              <a:t> </a:t>
            </a:r>
            <a:r>
              <a:rPr lang="it-IT" sz="2800" dirty="0" err="1" smtClean="0"/>
              <a:t>infrastructure</a:t>
            </a:r>
            <a:r>
              <a:rPr lang="it-IT" sz="2800" dirty="0" smtClean="0"/>
              <a:t> scale-out </a:t>
            </a:r>
            <a:r>
              <a:rPr lang="it-IT" sz="2800" dirty="0" err="1" smtClean="0"/>
              <a:t>should</a:t>
            </a:r>
            <a:r>
              <a:rPr lang="it-IT" sz="2800" dirty="0" smtClean="0"/>
              <a:t> be </a:t>
            </a:r>
            <a:r>
              <a:rPr lang="it-IT" sz="2800" dirty="0" err="1" smtClean="0"/>
              <a:t>simple</a:t>
            </a:r>
            <a:r>
              <a:rPr lang="it-IT" sz="2800" dirty="0" smtClean="0"/>
              <a:t> (</a:t>
            </a:r>
            <a:r>
              <a:rPr lang="it-IT" sz="2800" dirty="0" err="1" smtClean="0"/>
              <a:t>minimizing</a:t>
            </a:r>
            <a:r>
              <a:rPr lang="it-IT" sz="2800" dirty="0" smtClean="0"/>
              <a:t> service </a:t>
            </a:r>
            <a:r>
              <a:rPr lang="it-IT" sz="2800" dirty="0" err="1" smtClean="0"/>
              <a:t>downtime</a:t>
            </a:r>
            <a:r>
              <a:rPr lang="it-IT" sz="2800" dirty="0" smtClean="0"/>
              <a:t>)</a:t>
            </a:r>
          </a:p>
          <a:p>
            <a:pPr lvl="2" eaLnBrk="1" hangingPunct="1"/>
            <a:r>
              <a:rPr lang="it-IT" sz="2800" dirty="0" smtClean="0"/>
              <a:t>The service </a:t>
            </a:r>
            <a:r>
              <a:rPr lang="it-IT" sz="2800" dirty="0" err="1" smtClean="0"/>
              <a:t>discovery</a:t>
            </a:r>
            <a:r>
              <a:rPr lang="it-IT" sz="2800" dirty="0" smtClean="0"/>
              <a:t> </a:t>
            </a:r>
            <a:r>
              <a:rPr lang="it-IT" sz="2800" dirty="0" err="1" smtClean="0"/>
              <a:t>facilities</a:t>
            </a:r>
            <a:r>
              <a:rPr lang="it-IT" sz="2800" dirty="0" smtClean="0"/>
              <a:t> </a:t>
            </a:r>
            <a:r>
              <a:rPr lang="it-IT" sz="2800" dirty="0" err="1" smtClean="0"/>
              <a:t>shoud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coding</a:t>
            </a:r>
            <a:r>
              <a:rPr lang="it-IT" sz="2800" dirty="0" smtClean="0"/>
              <a:t> the </a:t>
            </a:r>
            <a:r>
              <a:rPr lang="it-IT" sz="2800" dirty="0" err="1" smtClean="0"/>
              <a:t>services</a:t>
            </a:r>
            <a:r>
              <a:rPr lang="it-IT" sz="2800" dirty="0" smtClean="0"/>
              <a:t> </a:t>
            </a:r>
            <a:r>
              <a:rPr lang="it-IT" sz="2800" dirty="0" err="1" smtClean="0"/>
              <a:t>resolution</a:t>
            </a:r>
            <a:r>
              <a:rPr lang="it-IT" sz="2800" dirty="0" smtClean="0"/>
              <a:t> </a:t>
            </a:r>
            <a:endParaRPr lang="it-IT" sz="2800" dirty="0"/>
          </a:p>
          <a:p>
            <a:pPr lvl="2" eaLnBrk="1" hangingPunct="1"/>
            <a:r>
              <a:rPr lang="it-IT" sz="2800" dirty="0" smtClean="0"/>
              <a:t>The client side </a:t>
            </a:r>
            <a:r>
              <a:rPr lang="it-IT" sz="2800" dirty="0" err="1" smtClean="0"/>
              <a:t>load</a:t>
            </a:r>
            <a:r>
              <a:rPr lang="it-IT" sz="2800" dirty="0" smtClean="0"/>
              <a:t> </a:t>
            </a:r>
            <a:r>
              <a:rPr lang="it-IT" sz="2800" dirty="0" err="1" smtClean="0"/>
              <a:t>balancing</a:t>
            </a:r>
            <a:r>
              <a:rPr lang="it-IT" sz="2800" dirty="0" smtClean="0"/>
              <a:t> </a:t>
            </a:r>
            <a:r>
              <a:rPr lang="it-IT" sz="2800" dirty="0" err="1" smtClean="0"/>
              <a:t>functionalities</a:t>
            </a:r>
            <a:r>
              <a:rPr lang="it-IT" sz="2800" dirty="0" smtClean="0"/>
              <a:t> </a:t>
            </a:r>
            <a:r>
              <a:rPr lang="it-IT" sz="2800" dirty="0" err="1" smtClean="0"/>
              <a:t>should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infrastructure</a:t>
            </a:r>
            <a:r>
              <a:rPr lang="it-IT" sz="2800" dirty="0" smtClean="0"/>
              <a:t> </a:t>
            </a:r>
            <a:r>
              <a:rPr lang="it-IT" sz="2800" dirty="0" err="1" smtClean="0"/>
              <a:t>needs</a:t>
            </a:r>
            <a:r>
              <a:rPr lang="it-IT" sz="2800" dirty="0" smtClean="0"/>
              <a:t>, </a:t>
            </a:r>
            <a:r>
              <a:rPr lang="it-IT" sz="2800" dirty="0" err="1" smtClean="0"/>
              <a:t>simply</a:t>
            </a:r>
            <a:r>
              <a:rPr lang="it-IT" sz="2800" dirty="0" smtClean="0"/>
              <a:t> </a:t>
            </a:r>
            <a:r>
              <a:rPr lang="it-IT" sz="2800" dirty="0" err="1" smtClean="0"/>
              <a:t>adding</a:t>
            </a:r>
            <a:r>
              <a:rPr lang="it-IT" sz="2800" dirty="0" smtClean="0"/>
              <a:t> new service </a:t>
            </a:r>
            <a:r>
              <a:rPr lang="it-IT" sz="2800" dirty="0" err="1" smtClean="0"/>
              <a:t>instances</a:t>
            </a:r>
            <a:endParaRPr lang="it-IT" sz="28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6164</TotalTime>
  <Pages>0</Pages>
  <Words>7946</Words>
  <Characters>0</Characters>
  <Application>Microsoft Office PowerPoint</Application>
  <PresentationFormat>Personalizzato</PresentationFormat>
  <Lines>0</Lines>
  <Paragraphs>1223</Paragraphs>
  <Slides>119</Slides>
  <Notes>9</Notes>
  <HiddenSlides>0</HiddenSlides>
  <MMClips>0</MMClips>
  <ScaleCrop>false</ScaleCrop>
  <HeadingPairs>
    <vt:vector size="4" baseType="variant">
      <vt:variant>
        <vt:lpstr>Tema</vt:lpstr>
      </vt:variant>
      <vt:variant>
        <vt:i4>4</vt:i4>
      </vt:variant>
      <vt:variant>
        <vt:lpstr>Titoli diapositive</vt:lpstr>
      </vt:variant>
      <vt:variant>
        <vt:i4>119</vt:i4>
      </vt:variant>
    </vt:vector>
  </HeadingPairs>
  <TitlesOfParts>
    <vt:vector size="123"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Presentazione standard di PowerPoint</vt:lpstr>
      <vt:lpstr>PRODUCTION</vt:lpstr>
      <vt:lpstr>PRODUCTION</vt:lpstr>
      <vt:lpstr>PRODUCTION</vt:lpstr>
      <vt:lpstr>PRODUCTION</vt:lpstr>
      <vt:lpstr>PRODUCTION</vt:lpstr>
      <vt:lpstr>PRODUCTION</vt:lpstr>
      <vt:lpstr>Presentazione standard di PowerPoint</vt:lpstr>
      <vt:lpstr>Microservices: data consistency issues </vt:lpstr>
      <vt:lpstr>Microservices: event driven approach </vt:lpstr>
      <vt:lpstr>Event driven architecture: base model</vt:lpstr>
      <vt:lpstr>Event driven architecture: Apache Kafka message broker </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Closing </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810</cp:revision>
  <dcterms:modified xsi:type="dcterms:W3CDTF">2016-09-26T20:51:08Z</dcterms:modified>
</cp:coreProperties>
</file>